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9"/>
  </p:notesMasterIdLst>
  <p:handoutMasterIdLst>
    <p:handoutMasterId r:id="rId30"/>
  </p:handoutMasterIdLst>
  <p:sldIdLst>
    <p:sldId id="1667" r:id="rId3"/>
    <p:sldId id="1668" r:id="rId4"/>
    <p:sldId id="1670" r:id="rId5"/>
    <p:sldId id="1674" r:id="rId6"/>
    <p:sldId id="1669" r:id="rId7"/>
    <p:sldId id="1673" r:id="rId8"/>
    <p:sldId id="1680" r:id="rId9"/>
    <p:sldId id="1681" r:id="rId10"/>
    <p:sldId id="1682" r:id="rId11"/>
    <p:sldId id="1671" r:id="rId12"/>
    <p:sldId id="1686" r:id="rId13"/>
    <p:sldId id="1687" r:id="rId14"/>
    <p:sldId id="1679" r:id="rId15"/>
    <p:sldId id="1683" r:id="rId16"/>
    <p:sldId id="1676" r:id="rId17"/>
    <p:sldId id="1675" r:id="rId18"/>
    <p:sldId id="1691" r:id="rId19"/>
    <p:sldId id="1684" r:id="rId20"/>
    <p:sldId id="1672" r:id="rId21"/>
    <p:sldId id="1685" r:id="rId22"/>
    <p:sldId id="1688" r:id="rId23"/>
    <p:sldId id="1677" r:id="rId24"/>
    <p:sldId id="1690" r:id="rId25"/>
    <p:sldId id="1689" r:id="rId26"/>
    <p:sldId id="1678" r:id="rId27"/>
    <p:sldId id="1666" r:id="rId28"/>
  </p:sldIdLst>
  <p:sldSz cx="10287000" cy="6858000" type="35mm"/>
  <p:notesSz cx="6797675" cy="9928225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CC"/>
    <a:srgbClr val="008080"/>
    <a:srgbClr val="006666"/>
    <a:srgbClr val="00FFCC"/>
    <a:srgbClr val="009999"/>
    <a:srgbClr val="FFCCCC"/>
    <a:srgbClr val="FF5050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7975" autoAdjust="0"/>
    <p:restoredTop sz="85337" autoAdjust="0"/>
  </p:normalViewPr>
  <p:slideViewPr>
    <p:cSldViewPr>
      <p:cViewPr>
        <p:scale>
          <a:sx n="75" d="100"/>
          <a:sy n="75" d="100"/>
        </p:scale>
        <p:origin x="-576" y="-426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1980" y="-108"/>
      </p:cViewPr>
      <p:guideLst>
        <p:guide orient="horz" pos="3128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84" tIns="46794" rIns="93584" bIns="46794" numCol="1" anchor="t" anchorCtr="0" compatLnSpc="1">
            <a:prstTxWarp prst="textNoShape">
              <a:avLst/>
            </a:prstTxWarp>
          </a:bodyPr>
          <a:lstStyle>
            <a:lvl1pPr defTabSz="934198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84" tIns="46794" rIns="93584" bIns="46794" numCol="1" anchor="t" anchorCtr="0" compatLnSpc="1">
            <a:prstTxWarp prst="textNoShape">
              <a:avLst/>
            </a:prstTxWarp>
          </a:bodyPr>
          <a:lstStyle>
            <a:lvl1pPr algn="r" defTabSz="934198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84" tIns="46794" rIns="93584" bIns="46794" numCol="1" anchor="b" anchorCtr="0" compatLnSpc="1">
            <a:prstTxWarp prst="textNoShape">
              <a:avLst/>
            </a:prstTxWarp>
          </a:bodyPr>
          <a:lstStyle>
            <a:lvl1pPr defTabSz="934198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2925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84" tIns="46794" rIns="93584" bIns="46794" numCol="1" anchor="b" anchorCtr="0" compatLnSpc="1">
            <a:prstTxWarp prst="textNoShape">
              <a:avLst/>
            </a:prstTxWarp>
          </a:bodyPr>
          <a:lstStyle>
            <a:lvl1pPr algn="r" defTabSz="934198">
              <a:defRPr sz="1200" b="0"/>
            </a:lvl1pPr>
          </a:lstStyle>
          <a:p>
            <a:pPr>
              <a:defRPr/>
            </a:pPr>
            <a:fld id="{6071C967-E1AE-436E-808F-EC241F7E9C7F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6" tIns="45670" rIns="91336" bIns="45670" numCol="1" anchor="t" anchorCtr="0" compatLnSpc="1">
            <a:prstTxWarp prst="textNoShape">
              <a:avLst/>
            </a:prstTxWarp>
          </a:bodyPr>
          <a:lstStyle>
            <a:lvl1pPr defTabSz="914289" eaLnBrk="0" hangingPunct="0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6" tIns="45670" rIns="91336" bIns="45670" numCol="1" anchor="t" anchorCtr="0" compatLnSpc="1">
            <a:prstTxWarp prst="textNoShape">
              <a:avLst/>
            </a:prstTxWarp>
          </a:bodyPr>
          <a:lstStyle>
            <a:lvl1pPr algn="r" defTabSz="914289" eaLnBrk="0" hangingPunct="0">
              <a:defRPr sz="1200" b="0"/>
            </a:lvl1pPr>
          </a:lstStyle>
          <a:p>
            <a:pPr>
              <a:defRPr/>
            </a:pPr>
            <a:fld id="{6132B98A-2CA3-4D17-9231-F48D1C86CC9B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15950" y="747713"/>
            <a:ext cx="5576888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6" tIns="45670" rIns="91336" bIns="456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text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6" tIns="45670" rIns="91336" bIns="45670" numCol="1" anchor="b" anchorCtr="0" compatLnSpc="1">
            <a:prstTxWarp prst="textNoShape">
              <a:avLst/>
            </a:prstTxWarp>
          </a:bodyPr>
          <a:lstStyle>
            <a:lvl1pPr defTabSz="914289" eaLnBrk="0" hangingPunct="0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6" tIns="45670" rIns="91336" bIns="45670" numCol="1" anchor="b" anchorCtr="0" compatLnSpc="1">
            <a:prstTxWarp prst="textNoShape">
              <a:avLst/>
            </a:prstTxWarp>
          </a:bodyPr>
          <a:lstStyle>
            <a:lvl1pPr algn="r" defTabSz="914289" eaLnBrk="0" hangingPunct="0">
              <a:defRPr sz="1200" b="0"/>
            </a:lvl1pPr>
          </a:lstStyle>
          <a:p>
            <a:pPr>
              <a:defRPr/>
            </a:pPr>
            <a:fld id="{87E5F324-C2BE-4747-B145-0AF9D4E8C493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Cordia New" pitchFamily="34" charset="-34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3" tIns="45648" rIns="91303" bIns="45648" anchor="b"/>
          <a:lstStyle/>
          <a:p>
            <a:pPr algn="r" defTabSz="900113"/>
            <a:fld id="{B873C169-9E0C-414F-AD55-9C7CBF3319AE}" type="slidenum">
              <a:rPr lang="en-US" sz="1200" b="0"/>
              <a:pPr algn="r" defTabSz="900113"/>
              <a:t>1</a:t>
            </a:fld>
            <a:endParaRPr lang="th-TH" sz="1200" b="0"/>
          </a:p>
        </p:txBody>
      </p:sp>
      <p:sp>
        <p:nvSpPr>
          <p:cNvPr id="71683" name="Rectangle 7"/>
          <p:cNvSpPr txBox="1">
            <a:spLocks noGrp="1" noChangeArrowheads="1"/>
          </p:cNvSpPr>
          <p:nvPr/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521" tIns="44261" rIns="88521" bIns="44261" anchor="b"/>
          <a:lstStyle/>
          <a:p>
            <a:pPr algn="r" defTabSz="869950"/>
            <a:fld id="{62601015-0E3E-43ED-8A07-FCD7F0E93AC6}" type="slidenum">
              <a:rPr lang="en-US" sz="1100" b="0"/>
              <a:pPr algn="r" defTabSz="869950"/>
              <a:t>1</a:t>
            </a:fld>
            <a:endParaRPr lang="th-TH" sz="1100" b="0"/>
          </a:p>
        </p:txBody>
      </p:sp>
      <p:sp>
        <p:nvSpPr>
          <p:cNvPr id="71684" name="Rectangle 7"/>
          <p:cNvSpPr txBox="1">
            <a:spLocks noGrp="1" noChangeArrowheads="1"/>
          </p:cNvSpPr>
          <p:nvPr/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991" tIns="44491" rIns="88991" bIns="44491" anchor="b"/>
          <a:lstStyle/>
          <a:p>
            <a:pPr algn="r" defTabSz="874713"/>
            <a:fld id="{0B468A55-0AE6-4709-8D6C-4FF56E58F84C}" type="slidenum">
              <a:rPr lang="en-US" sz="1100" b="0"/>
              <a:pPr algn="r" defTabSz="874713"/>
              <a:t>1</a:t>
            </a:fld>
            <a:endParaRPr lang="th-TH" sz="1100" b="0"/>
          </a:p>
        </p:txBody>
      </p:sp>
      <p:sp>
        <p:nvSpPr>
          <p:cNvPr id="71685" name="Rectangle 7"/>
          <p:cNvSpPr txBox="1">
            <a:spLocks noGrp="1" noChangeArrowheads="1"/>
          </p:cNvSpPr>
          <p:nvPr/>
        </p:nvSpPr>
        <p:spPr bwMode="auto">
          <a:xfrm>
            <a:off x="3851275" y="9432925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978" tIns="44488" rIns="88978" bIns="44488" anchor="b"/>
          <a:lstStyle/>
          <a:p>
            <a:pPr algn="r" defTabSz="825500"/>
            <a:fld id="{8EFAAE22-50AA-4596-9F2D-3CB287880EB4}" type="slidenum">
              <a:rPr lang="en-US" sz="1100" b="0"/>
              <a:pPr algn="r" defTabSz="825500"/>
              <a:t>1</a:t>
            </a:fld>
            <a:endParaRPr lang="th-TH" sz="1100" b="0"/>
          </a:p>
        </p:txBody>
      </p:sp>
      <p:sp>
        <p:nvSpPr>
          <p:cNvPr id="716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6900" y="730250"/>
            <a:ext cx="5622925" cy="3749675"/>
          </a:xfrm>
          <a:ln/>
        </p:spPr>
      </p:sp>
      <p:sp>
        <p:nvSpPr>
          <p:cNvPr id="716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7413" y="4719638"/>
            <a:ext cx="5022850" cy="4478337"/>
          </a:xfrm>
          <a:noFill/>
          <a:ln/>
        </p:spPr>
        <p:txBody>
          <a:bodyPr lIns="88991" tIns="44491" rIns="88991" bIns="4449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672" tIns="45840" rIns="91672" bIns="45840" anchor="b"/>
          <a:lstStyle/>
          <a:p>
            <a:pPr algn="r" defTabSz="908050"/>
            <a:fld id="{B3E63F89-1427-46E9-94E5-1D44C03D12EB}" type="slidenum">
              <a:rPr lang="en-US" sz="1100"/>
              <a:pPr algn="r" defTabSz="908050"/>
              <a:t>10</a:t>
            </a:fld>
            <a:endParaRPr lang="th-TH" sz="1100"/>
          </a:p>
        </p:txBody>
      </p:sp>
      <p:sp>
        <p:nvSpPr>
          <p:cNvPr id="92163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59" tIns="46078" rIns="92159" bIns="46078" anchor="b"/>
          <a:lstStyle/>
          <a:p>
            <a:pPr algn="r"/>
            <a:fld id="{249641C6-0602-4C7B-AEE6-9C6392629126}" type="slidenum">
              <a:rPr lang="en-US" sz="1100"/>
              <a:pPr algn="r"/>
              <a:t>10</a:t>
            </a:fld>
            <a:endParaRPr lang="th-TH" sz="1100"/>
          </a:p>
        </p:txBody>
      </p:sp>
      <p:sp>
        <p:nvSpPr>
          <p:cNvPr id="92164" name="Rectangle 7"/>
          <p:cNvSpPr txBox="1">
            <a:spLocks noGrp="1" noChangeArrowheads="1"/>
          </p:cNvSpPr>
          <p:nvPr/>
        </p:nvSpPr>
        <p:spPr bwMode="auto">
          <a:xfrm>
            <a:off x="3852863" y="9431338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46" tIns="46069" rIns="92146" bIns="46069" anchor="b"/>
          <a:lstStyle/>
          <a:p>
            <a:pPr algn="r" defTabSz="860425"/>
            <a:fld id="{0F512130-F9AB-43E1-BA6C-594F831D3376}" type="slidenum">
              <a:rPr lang="en-US" sz="1100"/>
              <a:pPr algn="r" defTabSz="860425"/>
              <a:t>10</a:t>
            </a:fld>
            <a:endParaRPr lang="th-TH" sz="1100"/>
          </a:p>
        </p:txBody>
      </p:sp>
      <p:sp>
        <p:nvSpPr>
          <p:cNvPr id="921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8488" y="730250"/>
            <a:ext cx="5621337" cy="3748088"/>
          </a:xfrm>
          <a:ln/>
        </p:spPr>
      </p:sp>
      <p:sp>
        <p:nvSpPr>
          <p:cNvPr id="921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4719638"/>
            <a:ext cx="5026025" cy="4478337"/>
          </a:xfrm>
          <a:noFill/>
          <a:ln/>
        </p:spPr>
        <p:txBody>
          <a:bodyPr lIns="92159" tIns="46078" rIns="92159" bIns="46078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238E0BE-84C5-459A-927C-CB6DC7987366}" type="slidenum">
              <a:rPr lang="en-US" sz="1200"/>
              <a:pPr algn="r"/>
              <a:t>11</a:t>
            </a:fld>
            <a:endParaRPr lang="th-TH" sz="1200"/>
          </a:p>
        </p:txBody>
      </p:sp>
      <p:sp>
        <p:nvSpPr>
          <p:cNvPr id="126979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3" tIns="45702" rIns="91403" bIns="45702" anchor="b"/>
          <a:lstStyle/>
          <a:p>
            <a:pPr algn="r"/>
            <a:fld id="{355C031A-4E10-47B5-831C-08F80CF537FB}" type="slidenum">
              <a:rPr lang="en-US" sz="1200"/>
              <a:pPr algn="r"/>
              <a:t>11</a:t>
            </a:fld>
            <a:endParaRPr lang="th-TH" sz="1200"/>
          </a:p>
        </p:txBody>
      </p:sp>
      <p:sp>
        <p:nvSpPr>
          <p:cNvPr id="1269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6900" y="733425"/>
            <a:ext cx="5613400" cy="3741738"/>
          </a:xfrm>
          <a:ln/>
        </p:spPr>
      </p:sp>
      <p:sp>
        <p:nvSpPr>
          <p:cNvPr id="1269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4721225"/>
            <a:ext cx="5026025" cy="4473575"/>
          </a:xfrm>
          <a:noFill/>
          <a:ln/>
        </p:spPr>
        <p:txBody>
          <a:bodyPr lIns="91403" tIns="45702" rIns="91403" bIns="45702"/>
          <a:lstStyle/>
          <a:p>
            <a:pPr eaLnBrk="1" hangingPunct="1"/>
            <a:r>
              <a:rPr lang="en-US" sz="2700" smtClean="0"/>
              <a:t>\\fhqratshare04\CK_MarketResearch\Capital Market Research\Excel files\TH CEIC DOMESTIC DEMAND , EXTERNAL DEMAND.xls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72" tIns="48287" rIns="96572" bIns="48287" anchor="b"/>
          <a:lstStyle/>
          <a:p>
            <a:pPr algn="r"/>
            <a:fld id="{168D4CDB-AE70-4295-ADCC-112358A2E5AB}" type="slidenum">
              <a:rPr lang="en-US" sz="1400"/>
              <a:pPr algn="r"/>
              <a:t>12</a:t>
            </a:fld>
            <a:endParaRPr lang="th-TH" sz="1400"/>
          </a:p>
        </p:txBody>
      </p:sp>
      <p:sp>
        <p:nvSpPr>
          <p:cNvPr id="129027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35" tIns="48270" rIns="96535" bIns="48270" anchor="b"/>
          <a:lstStyle/>
          <a:p>
            <a:pPr algn="r"/>
            <a:fld id="{C6488008-A67C-446D-935C-73A8782ED5FD}" type="slidenum">
              <a:rPr lang="en-US" sz="1400"/>
              <a:pPr algn="r"/>
              <a:t>12</a:t>
            </a:fld>
            <a:endParaRPr lang="th-TH" sz="1400"/>
          </a:p>
        </p:txBody>
      </p:sp>
      <p:sp>
        <p:nvSpPr>
          <p:cNvPr id="1290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013"/>
            <a:ext cx="5610225" cy="3740150"/>
          </a:xfrm>
          <a:ln/>
        </p:spPr>
      </p:sp>
      <p:sp>
        <p:nvSpPr>
          <p:cNvPr id="1290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238" y="4721225"/>
            <a:ext cx="5029200" cy="4471988"/>
          </a:xfrm>
          <a:noFill/>
          <a:ln/>
        </p:spPr>
        <p:txBody>
          <a:bodyPr lIns="96535" tIns="48270" rIns="96535" bIns="48270"/>
          <a:lstStyle/>
          <a:p>
            <a:pPr eaLnBrk="1" hangingPunct="1"/>
            <a:r>
              <a:rPr lang="en-US" sz="3000" smtClean="0"/>
              <a:t>\\fhqratshare04\CK_MarketResearch\Capital Market Research\Excel files\TH CEIC DOMESTIC DEMAND , EXTERNAL DEMAND.xls</a:t>
            </a:r>
          </a:p>
          <a:p>
            <a:pPr eaLnBrk="1" hangingPunct="1"/>
            <a:r>
              <a:rPr lang="en-US" sz="3000" smtClean="0"/>
              <a:t>\\fhqratshare04\CK_MarketResearch\Capital Market Research\Excel files\TH GDP LEAD INDICATOR OCTOBER 2015.xls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49862" y="9429252"/>
            <a:ext cx="2946275" cy="497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86" tIns="48295" rIns="96586" bIns="48295" anchor="b"/>
          <a:lstStyle/>
          <a:p>
            <a:pPr algn="r"/>
            <a:fld id="{671CD801-8B8A-4C3B-802D-26C70D0097E7}" type="slidenum">
              <a:rPr lang="en-US" sz="1400"/>
              <a:pPr algn="r"/>
              <a:t>13</a:t>
            </a:fld>
            <a:endParaRPr lang="th-TH" sz="1400" dirty="0"/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51401" y="9430961"/>
            <a:ext cx="2944736" cy="49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49" tIns="48275" rIns="96549" bIns="48275" anchor="b"/>
          <a:lstStyle/>
          <a:p>
            <a:pPr algn="r"/>
            <a:fld id="{AF393069-3061-4C8F-952B-F0C5CB47EF16}" type="slidenum">
              <a:rPr lang="en-US" sz="1400"/>
              <a:pPr algn="r"/>
              <a:t>13</a:t>
            </a:fld>
            <a:endParaRPr lang="th-TH" sz="1400" dirty="0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013"/>
            <a:ext cx="5611812" cy="3741737"/>
          </a:xfrm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575" y="4721462"/>
            <a:ext cx="5030526" cy="4471973"/>
          </a:xfrm>
          <a:noFill/>
          <a:ln/>
        </p:spPr>
        <p:txBody>
          <a:bodyPr lIns="96549" tIns="48275" rIns="96549" bIns="48275"/>
          <a:lstStyle/>
          <a:p>
            <a:pPr eaLnBrk="1" hangingPunct="1"/>
            <a:r>
              <a:rPr lang="en-US" sz="3000" dirty="0" smtClean="0"/>
              <a:t>\\fhqratshare04\CK_MarketResearch\Capital Market Research\Excel files\</a:t>
            </a:r>
            <a:r>
              <a:rPr lang="en-US" sz="3000" dirty="0" err="1" smtClean="0"/>
              <a:t>imf</a:t>
            </a:r>
            <a:r>
              <a:rPr lang="en-US" sz="3000" dirty="0" smtClean="0"/>
              <a:t> % </a:t>
            </a:r>
            <a:r>
              <a:rPr lang="en-US" sz="3000" dirty="0" err="1" smtClean="0"/>
              <a:t>fx</a:t>
            </a:r>
            <a:r>
              <a:rPr lang="en-US" sz="3000" dirty="0" smtClean="0"/>
              <a:t> res </a:t>
            </a:r>
            <a:r>
              <a:rPr lang="en-US" sz="3000" dirty="0" err="1" smtClean="0"/>
              <a:t>hold.xls</a:t>
            </a:r>
            <a:endParaRPr lang="en-US" sz="3000" dirty="0" smtClean="0"/>
          </a:p>
          <a:p>
            <a:pPr eaLnBrk="1" hangingPunct="1"/>
            <a:endParaRPr lang="en-US" sz="3000" dirty="0" smtClean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3000" dirty="0" smtClean="0"/>
              <a:t>Asia is</a:t>
            </a:r>
            <a:r>
              <a:rPr lang="en-US" sz="3000" baseline="0" dirty="0" smtClean="0"/>
              <a:t> a USD bloc….despite 1997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3000" baseline="0" dirty="0" smtClean="0"/>
              <a:t>CNY still announces daily fixings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3000" baseline="0" dirty="0" smtClean="0"/>
              <a:t>So, this why </a:t>
            </a:r>
            <a:endParaRPr lang="en-US" sz="3000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49862" y="9429252"/>
            <a:ext cx="2946275" cy="497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86" tIns="48295" rIns="96586" bIns="48295" anchor="b"/>
          <a:lstStyle/>
          <a:p>
            <a:pPr algn="r"/>
            <a:fld id="{671CD801-8B8A-4C3B-802D-26C70D0097E7}" type="slidenum">
              <a:rPr lang="en-US" sz="1400"/>
              <a:pPr algn="r"/>
              <a:t>14</a:t>
            </a:fld>
            <a:endParaRPr lang="th-TH" sz="1400" dirty="0"/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51401" y="9430961"/>
            <a:ext cx="2944736" cy="49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49" tIns="48275" rIns="96549" bIns="48275" anchor="b"/>
          <a:lstStyle/>
          <a:p>
            <a:pPr algn="r"/>
            <a:fld id="{AF393069-3061-4C8F-952B-F0C5CB47EF16}" type="slidenum">
              <a:rPr lang="en-US" sz="1400"/>
              <a:pPr algn="r"/>
              <a:t>14</a:t>
            </a:fld>
            <a:endParaRPr lang="th-TH" sz="1400" dirty="0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013"/>
            <a:ext cx="5611812" cy="3741737"/>
          </a:xfrm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575" y="4721462"/>
            <a:ext cx="5030526" cy="4471973"/>
          </a:xfrm>
          <a:noFill/>
          <a:ln/>
        </p:spPr>
        <p:txBody>
          <a:bodyPr lIns="96549" tIns="48275" rIns="96549" bIns="48275"/>
          <a:lstStyle/>
          <a:p>
            <a:pPr eaLnBrk="1" hangingPunct="1"/>
            <a:r>
              <a:rPr lang="en-US" sz="3000" dirty="0" smtClean="0"/>
              <a:t>\\fhqratshare04\CK_MarketResearch\Capital Market Research\Excel files\TH CDS LIBOR CARRY 1YR </a:t>
            </a:r>
            <a:r>
              <a:rPr lang="en-US" sz="3000" dirty="0" err="1" smtClean="0"/>
              <a:t>BOND.xls</a:t>
            </a:r>
            <a:endParaRPr lang="en-US" sz="3000" dirty="0" smtClean="0"/>
          </a:p>
          <a:p>
            <a:pPr eaLnBrk="1" hangingPunct="1"/>
            <a:endParaRPr lang="en-US" sz="3000" dirty="0" smtClean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3000" dirty="0" smtClean="0"/>
              <a:t>The search for yield</a:t>
            </a:r>
            <a:r>
              <a:rPr lang="en-US" sz="3000" baseline="0" dirty="0" smtClean="0"/>
              <a:t> is always ongoing…</a:t>
            </a:r>
            <a:endParaRPr lang="en-US" sz="3000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49862" y="9429252"/>
            <a:ext cx="2946275" cy="497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86" tIns="48295" rIns="96586" bIns="48295" anchor="b"/>
          <a:lstStyle/>
          <a:p>
            <a:pPr algn="r"/>
            <a:fld id="{671CD801-8B8A-4C3B-802D-26C70D0097E7}" type="slidenum">
              <a:rPr lang="en-US" sz="1400"/>
              <a:pPr algn="r"/>
              <a:t>15</a:t>
            </a:fld>
            <a:endParaRPr lang="th-TH" sz="1400" dirty="0"/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51401" y="9430961"/>
            <a:ext cx="2944736" cy="49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49" tIns="48275" rIns="96549" bIns="48275" anchor="b"/>
          <a:lstStyle/>
          <a:p>
            <a:pPr algn="r"/>
            <a:fld id="{AF393069-3061-4C8F-952B-F0C5CB47EF16}" type="slidenum">
              <a:rPr lang="en-US" sz="1400"/>
              <a:pPr algn="r"/>
              <a:t>15</a:t>
            </a:fld>
            <a:endParaRPr lang="th-TH" sz="1400" dirty="0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013"/>
            <a:ext cx="5611812" cy="3741737"/>
          </a:xfrm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575" y="4721462"/>
            <a:ext cx="5030526" cy="4471973"/>
          </a:xfrm>
          <a:noFill/>
          <a:ln/>
        </p:spPr>
        <p:txBody>
          <a:bodyPr lIns="96549" tIns="48275" rIns="96549" bIns="48275"/>
          <a:lstStyle/>
          <a:p>
            <a:pPr eaLnBrk="1" hangingPunct="1"/>
            <a:r>
              <a:rPr lang="en-US" sz="3000" dirty="0" smtClean="0"/>
              <a:t>\\fhqratshare04\CK_MarketResearch\Capital Market Research\Excel files\Thai BMA foreign bond </a:t>
            </a:r>
            <a:r>
              <a:rPr lang="en-US" sz="3000" dirty="0" err="1" smtClean="0"/>
              <a:t>vs</a:t>
            </a:r>
            <a:r>
              <a:rPr lang="en-US" sz="3000" dirty="0" smtClean="0"/>
              <a:t> stock position </a:t>
            </a:r>
            <a:r>
              <a:rPr lang="en-US" sz="3000" dirty="0" err="1" smtClean="0"/>
              <a:t>usdthb</a:t>
            </a:r>
            <a:r>
              <a:rPr lang="en-US" sz="3000" dirty="0" smtClean="0"/>
              <a:t>, </a:t>
            </a:r>
            <a:r>
              <a:rPr lang="en-US" sz="3000" dirty="0" err="1" smtClean="0"/>
              <a:t>ici</a:t>
            </a:r>
            <a:r>
              <a:rPr lang="en-US" sz="3000" dirty="0" smtClean="0"/>
              <a:t> global </a:t>
            </a:r>
            <a:r>
              <a:rPr lang="en-US" sz="3000" dirty="0" err="1" smtClean="0"/>
              <a:t>bonds.xls</a:t>
            </a:r>
            <a:endParaRPr lang="en-US" sz="3000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49862" y="9429252"/>
            <a:ext cx="2946275" cy="497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86" tIns="48295" rIns="96586" bIns="48295" anchor="b"/>
          <a:lstStyle/>
          <a:p>
            <a:pPr algn="r"/>
            <a:fld id="{671CD801-8B8A-4C3B-802D-26C70D0097E7}" type="slidenum">
              <a:rPr lang="en-US" sz="1400"/>
              <a:pPr algn="r"/>
              <a:t>16</a:t>
            </a:fld>
            <a:endParaRPr lang="th-TH" sz="1400" dirty="0"/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51401" y="9430961"/>
            <a:ext cx="2944736" cy="49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49" tIns="48275" rIns="96549" bIns="48275" anchor="b"/>
          <a:lstStyle/>
          <a:p>
            <a:pPr algn="r"/>
            <a:fld id="{AF393069-3061-4C8F-952B-F0C5CB47EF16}" type="slidenum">
              <a:rPr lang="en-US" sz="1400"/>
              <a:pPr algn="r"/>
              <a:t>16</a:t>
            </a:fld>
            <a:endParaRPr lang="th-TH" sz="1400" dirty="0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013"/>
            <a:ext cx="5611812" cy="3741737"/>
          </a:xfrm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575" y="4721462"/>
            <a:ext cx="5030526" cy="4471973"/>
          </a:xfrm>
          <a:noFill/>
          <a:ln/>
        </p:spPr>
        <p:txBody>
          <a:bodyPr lIns="96549" tIns="48275" rIns="96549" bIns="48275"/>
          <a:lstStyle/>
          <a:p>
            <a:pPr eaLnBrk="1" hangingPunct="1"/>
            <a:r>
              <a:rPr lang="en-US" sz="3000" dirty="0" smtClean="0"/>
              <a:t>\\fhqratshare04\CK_MarketResearch\Capital Market Research\Excel files\TH CEIC YIELD TO DURATION, MAY 2016.xls</a:t>
            </a:r>
            <a:endParaRPr lang="en-US" sz="3000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7"/>
          <p:cNvSpPr txBox="1">
            <a:spLocks noGrp="1" noChangeArrowheads="1"/>
          </p:cNvSpPr>
          <p:nvPr/>
        </p:nvSpPr>
        <p:spPr bwMode="auto">
          <a:xfrm>
            <a:off x="3849688" y="9429752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2" tIns="45711" rIns="91422" bIns="45711" anchor="b"/>
          <a:lstStyle/>
          <a:p>
            <a:pPr algn="r"/>
            <a:fld id="{D59FD9CE-1D27-4962-92E3-0A14D4C1C34E}" type="slidenum">
              <a:rPr lang="en-US" sz="1200"/>
              <a:pPr algn="r"/>
              <a:t>17</a:t>
            </a:fld>
            <a:endParaRPr lang="th-TH" sz="1200" dirty="0"/>
          </a:p>
        </p:txBody>
      </p:sp>
      <p:sp>
        <p:nvSpPr>
          <p:cNvPr id="142338" name="Rectangle 7"/>
          <p:cNvSpPr txBox="1">
            <a:spLocks noGrp="1" noChangeArrowheads="1"/>
          </p:cNvSpPr>
          <p:nvPr/>
        </p:nvSpPr>
        <p:spPr bwMode="auto">
          <a:xfrm>
            <a:off x="3851278" y="9431339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87" tIns="45693" rIns="91387" bIns="45693" anchor="b"/>
          <a:lstStyle/>
          <a:p>
            <a:pPr algn="r"/>
            <a:fld id="{03B4638E-8244-40DF-B1D7-0F2AA129CFA4}" type="slidenum">
              <a:rPr lang="en-US" sz="1200"/>
              <a:pPr algn="r"/>
              <a:t>17</a:t>
            </a:fld>
            <a:endParaRPr lang="th-TH" sz="1200" dirty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174" y="734896"/>
            <a:ext cx="5613676" cy="3742726"/>
          </a:xfrm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6" y="4721227"/>
            <a:ext cx="5026025" cy="4473575"/>
          </a:xfrm>
          <a:noFill/>
          <a:ln/>
        </p:spPr>
        <p:txBody>
          <a:bodyPr lIns="91387" tIns="45693" rIns="91387" bIns="45693"/>
          <a:lstStyle/>
          <a:p>
            <a:pPr eaLnBrk="1" hangingPunct="1"/>
            <a:r>
              <a:rPr lang="en-US" sz="2800" dirty="0" smtClean="0"/>
              <a:t>\\fhqratshare04\CK_MarketResearch\Capital Market Research\Excel files\</a:t>
            </a:r>
            <a:r>
              <a:rPr lang="en-US" sz="2800" dirty="0" err="1" smtClean="0"/>
              <a:t>th</a:t>
            </a:r>
            <a:r>
              <a:rPr lang="en-US" sz="2800" dirty="0" smtClean="0"/>
              <a:t> </a:t>
            </a:r>
            <a:r>
              <a:rPr lang="en-US" sz="2800" dirty="0" err="1" smtClean="0"/>
              <a:t>tbma</a:t>
            </a:r>
            <a:r>
              <a:rPr lang="en-US" sz="2800" dirty="0" smtClean="0"/>
              <a:t> index </a:t>
            </a:r>
            <a:r>
              <a:rPr lang="en-US" sz="2800" dirty="0" err="1" smtClean="0"/>
              <a:t>vs</a:t>
            </a:r>
            <a:r>
              <a:rPr lang="en-US" sz="2800" dirty="0" smtClean="0"/>
              <a:t> </a:t>
            </a:r>
            <a:r>
              <a:rPr lang="en-US" sz="2800" dirty="0" err="1" smtClean="0"/>
              <a:t>thai</a:t>
            </a:r>
            <a:r>
              <a:rPr lang="en-US" sz="2800" dirty="0" smtClean="0"/>
              <a:t> </a:t>
            </a:r>
            <a:r>
              <a:rPr lang="en-US" sz="2800" dirty="0" err="1" smtClean="0"/>
              <a:t>cpi</a:t>
            </a:r>
            <a:r>
              <a:rPr lang="en-US" sz="2800" dirty="0" smtClean="0"/>
              <a:t> </a:t>
            </a:r>
            <a:r>
              <a:rPr lang="en-US" sz="2800" dirty="0" err="1" smtClean="0"/>
              <a:t>feb</a:t>
            </a:r>
            <a:r>
              <a:rPr lang="en-US" sz="2800" dirty="0" smtClean="0"/>
              <a:t> 2015.xls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49862" y="9429252"/>
            <a:ext cx="2946275" cy="497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86" tIns="48295" rIns="96586" bIns="48295" anchor="b"/>
          <a:lstStyle/>
          <a:p>
            <a:pPr algn="r"/>
            <a:fld id="{671CD801-8B8A-4C3B-802D-26C70D0097E7}" type="slidenum">
              <a:rPr lang="en-US" sz="1400"/>
              <a:pPr algn="r"/>
              <a:t>18</a:t>
            </a:fld>
            <a:endParaRPr lang="th-TH" sz="1400" dirty="0"/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51401" y="9430961"/>
            <a:ext cx="2944736" cy="49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49" tIns="48275" rIns="96549" bIns="48275" anchor="b"/>
          <a:lstStyle/>
          <a:p>
            <a:pPr algn="r"/>
            <a:fld id="{AF393069-3061-4C8F-952B-F0C5CB47EF16}" type="slidenum">
              <a:rPr lang="en-US" sz="1400"/>
              <a:pPr algn="r"/>
              <a:t>18</a:t>
            </a:fld>
            <a:endParaRPr lang="th-TH" sz="1400" dirty="0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013"/>
            <a:ext cx="5611812" cy="3741737"/>
          </a:xfrm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575" y="4721462"/>
            <a:ext cx="5030526" cy="4471973"/>
          </a:xfrm>
          <a:noFill/>
          <a:ln/>
        </p:spPr>
        <p:txBody>
          <a:bodyPr lIns="96549" tIns="48275" rIns="96549" bIns="48275"/>
          <a:lstStyle/>
          <a:p>
            <a:pPr eaLnBrk="1" hangingPunct="1"/>
            <a:r>
              <a:rPr lang="en-US" sz="3000" dirty="0" smtClean="0"/>
              <a:t>\\fhqratshare04\CK_MarketResearch\Capital Market Research\Excel files\</a:t>
            </a:r>
            <a:r>
              <a:rPr lang="en-US" sz="3000" dirty="0" err="1" smtClean="0"/>
              <a:t>th</a:t>
            </a:r>
            <a:r>
              <a:rPr lang="en-US" sz="3000" dirty="0" smtClean="0"/>
              <a:t> implied rates </a:t>
            </a:r>
            <a:r>
              <a:rPr lang="en-US" sz="3000" dirty="0" err="1" smtClean="0"/>
              <a:t>jan</a:t>
            </a:r>
            <a:r>
              <a:rPr lang="en-US" sz="3000" dirty="0" smtClean="0"/>
              <a:t> 2013.xls</a:t>
            </a:r>
            <a:endParaRPr lang="en-US" sz="3000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672" tIns="45840" rIns="91672" bIns="45840" anchor="b"/>
          <a:lstStyle/>
          <a:p>
            <a:pPr algn="r" defTabSz="908050"/>
            <a:fld id="{B3E63F89-1427-46E9-94E5-1D44C03D12EB}" type="slidenum">
              <a:rPr lang="en-US" sz="1100"/>
              <a:pPr algn="r" defTabSz="908050"/>
              <a:t>19</a:t>
            </a:fld>
            <a:endParaRPr lang="th-TH" sz="1100"/>
          </a:p>
        </p:txBody>
      </p:sp>
      <p:sp>
        <p:nvSpPr>
          <p:cNvPr id="92163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59" tIns="46078" rIns="92159" bIns="46078" anchor="b"/>
          <a:lstStyle/>
          <a:p>
            <a:pPr algn="r"/>
            <a:fld id="{249641C6-0602-4C7B-AEE6-9C6392629126}" type="slidenum">
              <a:rPr lang="en-US" sz="1100"/>
              <a:pPr algn="r"/>
              <a:t>19</a:t>
            </a:fld>
            <a:endParaRPr lang="th-TH" sz="1100"/>
          </a:p>
        </p:txBody>
      </p:sp>
      <p:sp>
        <p:nvSpPr>
          <p:cNvPr id="92164" name="Rectangle 7"/>
          <p:cNvSpPr txBox="1">
            <a:spLocks noGrp="1" noChangeArrowheads="1"/>
          </p:cNvSpPr>
          <p:nvPr/>
        </p:nvSpPr>
        <p:spPr bwMode="auto">
          <a:xfrm>
            <a:off x="3852863" y="9431338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46" tIns="46069" rIns="92146" bIns="46069" anchor="b"/>
          <a:lstStyle/>
          <a:p>
            <a:pPr algn="r" defTabSz="860425"/>
            <a:fld id="{0F512130-F9AB-43E1-BA6C-594F831D3376}" type="slidenum">
              <a:rPr lang="en-US" sz="1100"/>
              <a:pPr algn="r" defTabSz="860425"/>
              <a:t>19</a:t>
            </a:fld>
            <a:endParaRPr lang="th-TH" sz="1100"/>
          </a:p>
        </p:txBody>
      </p:sp>
      <p:sp>
        <p:nvSpPr>
          <p:cNvPr id="921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8488" y="730250"/>
            <a:ext cx="5621337" cy="3748088"/>
          </a:xfrm>
          <a:ln/>
        </p:spPr>
      </p:sp>
      <p:sp>
        <p:nvSpPr>
          <p:cNvPr id="921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4719638"/>
            <a:ext cx="5026025" cy="4478337"/>
          </a:xfrm>
          <a:noFill/>
          <a:ln/>
        </p:spPr>
        <p:txBody>
          <a:bodyPr lIns="92159" tIns="46078" rIns="92159" bIns="46078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672" tIns="45840" rIns="91672" bIns="45840" anchor="b"/>
          <a:lstStyle/>
          <a:p>
            <a:pPr algn="r" defTabSz="908050"/>
            <a:fld id="{B3E63F89-1427-46E9-94E5-1D44C03D12EB}" type="slidenum">
              <a:rPr lang="en-US" sz="1100"/>
              <a:pPr algn="r" defTabSz="908050"/>
              <a:t>2</a:t>
            </a:fld>
            <a:endParaRPr lang="th-TH" sz="1100"/>
          </a:p>
        </p:txBody>
      </p:sp>
      <p:sp>
        <p:nvSpPr>
          <p:cNvPr id="92163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59" tIns="46078" rIns="92159" bIns="46078" anchor="b"/>
          <a:lstStyle/>
          <a:p>
            <a:pPr algn="r"/>
            <a:fld id="{249641C6-0602-4C7B-AEE6-9C6392629126}" type="slidenum">
              <a:rPr lang="en-US" sz="1100"/>
              <a:pPr algn="r"/>
              <a:t>2</a:t>
            </a:fld>
            <a:endParaRPr lang="th-TH" sz="1100"/>
          </a:p>
        </p:txBody>
      </p:sp>
      <p:sp>
        <p:nvSpPr>
          <p:cNvPr id="92164" name="Rectangle 7"/>
          <p:cNvSpPr txBox="1">
            <a:spLocks noGrp="1" noChangeArrowheads="1"/>
          </p:cNvSpPr>
          <p:nvPr/>
        </p:nvSpPr>
        <p:spPr bwMode="auto">
          <a:xfrm>
            <a:off x="3852863" y="9431338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46" tIns="46069" rIns="92146" bIns="46069" anchor="b"/>
          <a:lstStyle/>
          <a:p>
            <a:pPr algn="r" defTabSz="860425"/>
            <a:fld id="{0F512130-F9AB-43E1-BA6C-594F831D3376}" type="slidenum">
              <a:rPr lang="en-US" sz="1100"/>
              <a:pPr algn="r" defTabSz="860425"/>
              <a:t>2</a:t>
            </a:fld>
            <a:endParaRPr lang="th-TH" sz="1100"/>
          </a:p>
        </p:txBody>
      </p:sp>
      <p:sp>
        <p:nvSpPr>
          <p:cNvPr id="921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8488" y="730250"/>
            <a:ext cx="5621337" cy="3748088"/>
          </a:xfrm>
          <a:ln/>
        </p:spPr>
      </p:sp>
      <p:sp>
        <p:nvSpPr>
          <p:cNvPr id="921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4719638"/>
            <a:ext cx="5026025" cy="4478337"/>
          </a:xfrm>
          <a:noFill/>
          <a:ln/>
        </p:spPr>
        <p:txBody>
          <a:bodyPr lIns="92159" tIns="46078" rIns="92159" bIns="46078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69" tIns="47084" rIns="94169" bIns="47084" anchor="b"/>
          <a:lstStyle/>
          <a:p>
            <a:pPr algn="r"/>
            <a:fld id="{DF7CE165-187B-4CCF-801A-0CB6FEFC7859}" type="slidenum">
              <a:rPr lang="en-US" sz="1300"/>
              <a:pPr algn="r"/>
              <a:t>20</a:t>
            </a:fld>
            <a:endParaRPr lang="th-TH" sz="1300"/>
          </a:p>
        </p:txBody>
      </p:sp>
      <p:sp>
        <p:nvSpPr>
          <p:cNvPr id="117763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33" tIns="47067" rIns="94133" bIns="47067" anchor="b"/>
          <a:lstStyle/>
          <a:p>
            <a:pPr algn="r"/>
            <a:fld id="{FCA676F8-7AF7-4AEC-B914-AFC2A1C6DA2D}" type="slidenum">
              <a:rPr lang="en-US" sz="1300"/>
              <a:pPr algn="r"/>
              <a:t>20</a:t>
            </a:fld>
            <a:endParaRPr lang="th-TH" sz="1300"/>
          </a:p>
        </p:txBody>
      </p:sp>
      <p:sp>
        <p:nvSpPr>
          <p:cNvPr id="1177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3725" y="735013"/>
            <a:ext cx="5614988" cy="3743325"/>
          </a:xfrm>
          <a:ln/>
        </p:spPr>
      </p:sp>
      <p:sp>
        <p:nvSpPr>
          <p:cNvPr id="1177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4721225"/>
            <a:ext cx="5026025" cy="4473575"/>
          </a:xfrm>
          <a:noFill/>
          <a:ln/>
        </p:spPr>
        <p:txBody>
          <a:bodyPr lIns="94133" tIns="47067" rIns="94133" bIns="47067"/>
          <a:lstStyle/>
          <a:p>
            <a:pPr eaLnBrk="1" hangingPunct="1"/>
            <a:endParaRPr lang="en-US" sz="290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69" tIns="47084" rIns="94169" bIns="47084" anchor="b"/>
          <a:lstStyle/>
          <a:p>
            <a:pPr algn="r"/>
            <a:fld id="{F4E90426-8541-427F-B5EA-DF5512A99294}" type="slidenum">
              <a:rPr lang="en-US" sz="1300"/>
              <a:pPr algn="r"/>
              <a:t>21</a:t>
            </a:fld>
            <a:endParaRPr lang="th-TH" sz="1300"/>
          </a:p>
        </p:txBody>
      </p:sp>
      <p:sp>
        <p:nvSpPr>
          <p:cNvPr id="101379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33" tIns="47067" rIns="94133" bIns="47067" anchor="b"/>
          <a:lstStyle/>
          <a:p>
            <a:pPr algn="r"/>
            <a:fld id="{B6F11610-C8EC-4C66-B3AA-8191A31FD937}" type="slidenum">
              <a:rPr lang="en-US" sz="1300"/>
              <a:pPr algn="r"/>
              <a:t>21</a:t>
            </a:fld>
            <a:endParaRPr lang="th-TH" sz="1300"/>
          </a:p>
        </p:txBody>
      </p:sp>
      <p:sp>
        <p:nvSpPr>
          <p:cNvPr id="1013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3725" y="735013"/>
            <a:ext cx="5614988" cy="3743325"/>
          </a:xfrm>
          <a:ln/>
        </p:spPr>
      </p:sp>
      <p:sp>
        <p:nvSpPr>
          <p:cNvPr id="1013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4721225"/>
            <a:ext cx="5026025" cy="4473575"/>
          </a:xfrm>
          <a:noFill/>
          <a:ln/>
        </p:spPr>
        <p:txBody>
          <a:bodyPr lIns="94133" tIns="47067" rIns="94133" bIns="47067"/>
          <a:lstStyle/>
          <a:p>
            <a:pPr eaLnBrk="1" hangingPunct="1"/>
            <a:endParaRPr lang="en-US" sz="290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49862" y="9429252"/>
            <a:ext cx="2946275" cy="497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86" tIns="48295" rIns="96586" bIns="48295" anchor="b"/>
          <a:lstStyle/>
          <a:p>
            <a:pPr algn="r"/>
            <a:fld id="{671CD801-8B8A-4C3B-802D-26C70D0097E7}" type="slidenum">
              <a:rPr lang="en-US" sz="1400"/>
              <a:pPr algn="r"/>
              <a:t>22</a:t>
            </a:fld>
            <a:endParaRPr lang="th-TH" sz="1400" dirty="0"/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51401" y="9430961"/>
            <a:ext cx="2944736" cy="49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49" tIns="48275" rIns="96549" bIns="48275" anchor="b"/>
          <a:lstStyle/>
          <a:p>
            <a:pPr algn="r"/>
            <a:fld id="{AF393069-3061-4C8F-952B-F0C5CB47EF16}" type="slidenum">
              <a:rPr lang="en-US" sz="1400"/>
              <a:pPr algn="r"/>
              <a:t>22</a:t>
            </a:fld>
            <a:endParaRPr lang="th-TH" sz="1400" dirty="0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013"/>
            <a:ext cx="5611812" cy="3741737"/>
          </a:xfrm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575" y="4721462"/>
            <a:ext cx="5030526" cy="4471973"/>
          </a:xfrm>
          <a:noFill/>
          <a:ln/>
        </p:spPr>
        <p:txBody>
          <a:bodyPr lIns="96549" tIns="48275" rIns="96549" bIns="48275"/>
          <a:lstStyle/>
          <a:p>
            <a:pPr eaLnBrk="1" hangingPunct="1"/>
            <a:r>
              <a:rPr lang="en-US" sz="3000" dirty="0" smtClean="0"/>
              <a:t>\\fhqratshare04\CK_MarketResearch\Capital Market Research\Excel files\FED UST HOLDING BY MATURITY </a:t>
            </a:r>
            <a:r>
              <a:rPr lang="en-US" sz="3000" dirty="0" err="1" smtClean="0"/>
              <a:t>SOMA.xls</a:t>
            </a:r>
            <a:endParaRPr lang="en-US" sz="3000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85" tIns="47093" rIns="94185" bIns="47093" anchor="b"/>
          <a:lstStyle/>
          <a:p>
            <a:pPr algn="r"/>
            <a:fld id="{B1C75211-627E-470D-93C3-C1C1505F749B}" type="slidenum">
              <a:rPr lang="en-US" sz="1300"/>
              <a:pPr algn="r"/>
              <a:t>23</a:t>
            </a:fld>
            <a:endParaRPr lang="th-TH" sz="1300"/>
          </a:p>
        </p:txBody>
      </p:sp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49" tIns="47074" rIns="94149" bIns="47074" anchor="b"/>
          <a:lstStyle/>
          <a:p>
            <a:pPr algn="r"/>
            <a:fld id="{038A28D1-6AF3-44E0-84EF-C9C66FCE3EEC}" type="slidenum">
              <a:rPr lang="en-US" sz="1300"/>
              <a:pPr algn="r"/>
              <a:t>23</a:t>
            </a:fld>
            <a:endParaRPr lang="th-TH" sz="13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3725" y="735013"/>
            <a:ext cx="5614988" cy="37433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4721225"/>
            <a:ext cx="5026025" cy="4473575"/>
          </a:xfrm>
          <a:noFill/>
          <a:ln/>
        </p:spPr>
        <p:txBody>
          <a:bodyPr lIns="94149" tIns="47074" rIns="94149" bIns="47074"/>
          <a:lstStyle/>
          <a:p>
            <a:pPr eaLnBrk="1" hangingPunct="1"/>
            <a:r>
              <a:rPr lang="en-US" sz="2900" smtClean="0"/>
              <a:t>\\fhqratshare04\CK_MarketResearch\Capital Market Research\Excel files\Thai BMA foreign bond vs stock position usdthb, ici global bonds.xls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 txBox="1">
            <a:spLocks noGrp="1" noChangeArrowheads="1"/>
          </p:cNvSpPr>
          <p:nvPr/>
        </p:nvSpPr>
        <p:spPr bwMode="auto">
          <a:xfrm>
            <a:off x="3849864" y="9429253"/>
            <a:ext cx="2946275" cy="497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85" tIns="47093" rIns="94185" bIns="47093" anchor="b"/>
          <a:lstStyle/>
          <a:p>
            <a:pPr algn="r"/>
            <a:fld id="{037BF69B-F9F8-45BB-825E-2296ACADBB0E}" type="slidenum">
              <a:rPr lang="en-US" sz="1300"/>
              <a:pPr algn="r"/>
              <a:t>24</a:t>
            </a:fld>
            <a:endParaRPr lang="th-TH" sz="1300" dirty="0"/>
          </a:p>
        </p:txBody>
      </p:sp>
      <p:sp>
        <p:nvSpPr>
          <p:cNvPr id="94211" name="Rectangle 7"/>
          <p:cNvSpPr txBox="1">
            <a:spLocks noGrp="1" noChangeArrowheads="1"/>
          </p:cNvSpPr>
          <p:nvPr/>
        </p:nvSpPr>
        <p:spPr bwMode="auto">
          <a:xfrm>
            <a:off x="3851401" y="9430962"/>
            <a:ext cx="2944736" cy="49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49" tIns="47074" rIns="94149" bIns="47074" anchor="b"/>
          <a:lstStyle/>
          <a:p>
            <a:pPr algn="r"/>
            <a:fld id="{194A6B32-8DCC-47ED-B8EA-EFF0618308B3}" type="slidenum">
              <a:rPr lang="en-US" sz="1300"/>
              <a:pPr algn="r"/>
              <a:t>24</a:t>
            </a:fld>
            <a:endParaRPr lang="th-TH" sz="1300" dirty="0"/>
          </a:p>
        </p:txBody>
      </p:sp>
      <p:sp>
        <p:nvSpPr>
          <p:cNvPr id="942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131"/>
            <a:ext cx="5611812" cy="3742335"/>
          </a:xfrm>
          <a:ln/>
        </p:spPr>
      </p:sp>
      <p:sp>
        <p:nvSpPr>
          <p:cNvPr id="942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117" y="4721462"/>
            <a:ext cx="5027447" cy="4473682"/>
          </a:xfrm>
          <a:noFill/>
          <a:ln/>
        </p:spPr>
        <p:txBody>
          <a:bodyPr lIns="94149" tIns="47074" rIns="94149" bIns="47074"/>
          <a:lstStyle/>
          <a:p>
            <a:pPr eaLnBrk="1" hangingPunct="1"/>
            <a:r>
              <a:rPr lang="en-US" sz="2900" dirty="0" smtClean="0"/>
              <a:t>\\fhqratshare04\CK_MarketResearch\Capital Market Research\Excel files\OIL &amp; GAS CEIC.xls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49862" y="9429252"/>
            <a:ext cx="2946275" cy="497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86" tIns="48295" rIns="96586" bIns="48295" anchor="b"/>
          <a:lstStyle/>
          <a:p>
            <a:pPr algn="r"/>
            <a:fld id="{671CD801-8B8A-4C3B-802D-26C70D0097E7}" type="slidenum">
              <a:rPr lang="en-US" sz="1400"/>
              <a:pPr algn="r"/>
              <a:t>25</a:t>
            </a:fld>
            <a:endParaRPr lang="th-TH" sz="1400" dirty="0"/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51401" y="9430961"/>
            <a:ext cx="2944736" cy="49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49" tIns="48275" rIns="96549" bIns="48275" anchor="b"/>
          <a:lstStyle/>
          <a:p>
            <a:pPr algn="r"/>
            <a:fld id="{AF393069-3061-4C8F-952B-F0C5CB47EF16}" type="slidenum">
              <a:rPr lang="en-US" sz="1400"/>
              <a:pPr algn="r"/>
              <a:t>25</a:t>
            </a:fld>
            <a:endParaRPr lang="th-TH" sz="1400" dirty="0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013"/>
            <a:ext cx="5611812" cy="3741737"/>
          </a:xfrm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575" y="4721462"/>
            <a:ext cx="5030526" cy="4471973"/>
          </a:xfrm>
          <a:noFill/>
          <a:ln/>
        </p:spPr>
        <p:txBody>
          <a:bodyPr lIns="96549" tIns="48275" rIns="96549" bIns="48275"/>
          <a:lstStyle/>
          <a:p>
            <a:pPr eaLnBrk="1" hangingPunct="1"/>
            <a:r>
              <a:rPr lang="en-US" sz="3000" dirty="0" smtClean="0"/>
              <a:t>\\fhqratshare04\CK_MarketResearch\Capital Market Research\Excel files\US INFLATION COMPENSATION CL1 </a:t>
            </a:r>
            <a:r>
              <a:rPr lang="en-US" sz="3000" dirty="0" err="1" smtClean="0"/>
              <a:t>OIL.xls</a:t>
            </a:r>
            <a:endParaRPr lang="en-US" sz="300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1ECF04-5E14-4BC5-80B5-60651DFE4CA1}" type="slidenum">
              <a:rPr lang="en-US" smtClean="0"/>
              <a:pPr/>
              <a:t>3</a:t>
            </a:fld>
            <a:endParaRPr lang="th-TH" smtClean="0"/>
          </a:p>
        </p:txBody>
      </p:sp>
      <p:sp>
        <p:nvSpPr>
          <p:cNvPr id="276483" name="Rectangle 7"/>
          <p:cNvSpPr txBox="1">
            <a:spLocks noGrp="1" noChangeArrowheads="1"/>
          </p:cNvSpPr>
          <p:nvPr/>
        </p:nvSpPr>
        <p:spPr bwMode="auto">
          <a:xfrm>
            <a:off x="3851400" y="9431475"/>
            <a:ext cx="2944736" cy="49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188" tIns="44093" rIns="88188" bIns="44093" anchor="b"/>
          <a:lstStyle/>
          <a:p>
            <a:pPr algn="r" defTabSz="882650"/>
            <a:fld id="{E408C752-34DC-4929-8274-55D84A2D7F53}" type="slidenum">
              <a:rPr lang="en-US" sz="1200"/>
              <a:pPr algn="r" defTabSz="882650"/>
              <a:t>3</a:t>
            </a:fld>
            <a:endParaRPr lang="th-TH" sz="1200"/>
          </a:p>
        </p:txBody>
      </p:sp>
      <p:sp>
        <p:nvSpPr>
          <p:cNvPr id="276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013"/>
            <a:ext cx="5611812" cy="3741737"/>
          </a:xfrm>
          <a:ln/>
        </p:spPr>
      </p:sp>
      <p:sp>
        <p:nvSpPr>
          <p:cNvPr id="276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575" y="4719977"/>
            <a:ext cx="5030526" cy="4472448"/>
          </a:xfrm>
          <a:noFill/>
          <a:ln/>
        </p:spPr>
        <p:txBody>
          <a:bodyPr lIns="88188" tIns="44093" rIns="88188" bIns="44093"/>
          <a:lstStyle/>
          <a:p>
            <a:pPr eaLnBrk="1" hangingPunct="1"/>
            <a:endParaRPr lang="en-US" sz="18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49862" y="9429252"/>
            <a:ext cx="2946275" cy="497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86" tIns="48295" rIns="96586" bIns="48295" anchor="b"/>
          <a:lstStyle/>
          <a:p>
            <a:pPr algn="r"/>
            <a:fld id="{671CD801-8B8A-4C3B-802D-26C70D0097E7}" type="slidenum">
              <a:rPr lang="en-US" sz="1400"/>
              <a:pPr algn="r"/>
              <a:t>4</a:t>
            </a:fld>
            <a:endParaRPr lang="th-TH" sz="1400" dirty="0"/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51401" y="9430961"/>
            <a:ext cx="2944736" cy="49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49" tIns="48275" rIns="96549" bIns="48275" anchor="b"/>
          <a:lstStyle/>
          <a:p>
            <a:pPr algn="r"/>
            <a:fld id="{AF393069-3061-4C8F-952B-F0C5CB47EF16}" type="slidenum">
              <a:rPr lang="en-US" sz="1400"/>
              <a:pPr algn="r"/>
              <a:t>4</a:t>
            </a:fld>
            <a:endParaRPr lang="th-TH" sz="1400" dirty="0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013"/>
            <a:ext cx="5611812" cy="3741737"/>
          </a:xfrm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575" y="4721462"/>
            <a:ext cx="5030526" cy="4471973"/>
          </a:xfrm>
          <a:noFill/>
          <a:ln/>
        </p:spPr>
        <p:txBody>
          <a:bodyPr lIns="96549" tIns="48275" rIns="96549" bIns="48275"/>
          <a:lstStyle/>
          <a:p>
            <a:pPr eaLnBrk="1" hangingPunct="1"/>
            <a:r>
              <a:rPr lang="en-US" sz="3000" dirty="0" smtClean="0"/>
              <a:t>\\fhqratshare04\CK_MarketResearch\Capital Market Research\Excel files\ECFC POLICY RATES FEB 2016.xls</a:t>
            </a:r>
          </a:p>
          <a:p>
            <a:pPr eaLnBrk="1" hangingPunct="1"/>
            <a:endParaRPr lang="en-US" sz="3000" dirty="0" smtClean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3000" dirty="0" smtClean="0"/>
              <a:t>Seems that most of g20 economies</a:t>
            </a:r>
            <a:r>
              <a:rPr lang="en-US" sz="3000" baseline="0" dirty="0" smtClean="0"/>
              <a:t> need to adjust their policy rates downwards by end of 2016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3000" baseline="0" dirty="0" smtClean="0"/>
              <a:t>With the exception of the US</a:t>
            </a:r>
            <a:endParaRPr lang="en-US" sz="3000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49862" y="9429252"/>
            <a:ext cx="2946275" cy="497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86" tIns="48295" rIns="96586" bIns="48295" anchor="b"/>
          <a:lstStyle/>
          <a:p>
            <a:pPr algn="r"/>
            <a:fld id="{671CD801-8B8A-4C3B-802D-26C70D0097E7}" type="slidenum">
              <a:rPr lang="en-US" sz="1400"/>
              <a:pPr algn="r"/>
              <a:t>5</a:t>
            </a:fld>
            <a:endParaRPr lang="th-TH" sz="1400" dirty="0"/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51401" y="9430961"/>
            <a:ext cx="2944736" cy="49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49" tIns="48275" rIns="96549" bIns="48275" anchor="b"/>
          <a:lstStyle/>
          <a:p>
            <a:pPr algn="r"/>
            <a:fld id="{AF393069-3061-4C8F-952B-F0C5CB47EF16}" type="slidenum">
              <a:rPr lang="en-US" sz="1400"/>
              <a:pPr algn="r"/>
              <a:t>5</a:t>
            </a:fld>
            <a:endParaRPr lang="th-TH" sz="1400" dirty="0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013"/>
            <a:ext cx="5611812" cy="3741737"/>
          </a:xfrm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575" y="4721462"/>
            <a:ext cx="5030526" cy="4471973"/>
          </a:xfrm>
          <a:noFill/>
          <a:ln/>
        </p:spPr>
        <p:txBody>
          <a:bodyPr lIns="96549" tIns="48275" rIns="96549" bIns="48275"/>
          <a:lstStyle/>
          <a:p>
            <a:pPr eaLnBrk="1" hangingPunct="1"/>
            <a:r>
              <a:rPr lang="en-US" sz="3000" dirty="0" smtClean="0"/>
              <a:t>\\</a:t>
            </a:r>
            <a:r>
              <a:rPr lang="en-US" sz="3000" dirty="0" smtClean="0"/>
              <a:t>fhqratshare04\CK_MarketResearch\Capital </a:t>
            </a:r>
            <a:r>
              <a:rPr lang="en-US" sz="3000" dirty="0" smtClean="0"/>
              <a:t>Market Research\Excel files\world inflation </a:t>
            </a:r>
            <a:r>
              <a:rPr lang="en-US" sz="3000" dirty="0" err="1" smtClean="0"/>
              <a:t>targets.xls</a:t>
            </a:r>
            <a:endParaRPr lang="en-US" sz="3000" dirty="0" smtClean="0"/>
          </a:p>
          <a:p>
            <a:pPr eaLnBrk="1" hangingPunct="1"/>
            <a:endParaRPr lang="en-US" sz="3000" dirty="0" smtClean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3000" dirty="0" smtClean="0"/>
              <a:t>Inflation targeting is a</a:t>
            </a:r>
            <a:r>
              <a:rPr lang="en-US" sz="3000" baseline="0" dirty="0" smtClean="0"/>
              <a:t> demand side management tool….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3000" baseline="0" dirty="0" smtClean="0"/>
              <a:t>Can’t really handle supply side shocks</a:t>
            </a:r>
            <a:endParaRPr lang="en-US" sz="300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49862" y="9429252"/>
            <a:ext cx="2946275" cy="497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86" tIns="48295" rIns="96586" bIns="48295" anchor="b"/>
          <a:lstStyle/>
          <a:p>
            <a:pPr algn="r"/>
            <a:fld id="{671CD801-8B8A-4C3B-802D-26C70D0097E7}" type="slidenum">
              <a:rPr lang="en-US" sz="1400"/>
              <a:pPr algn="r"/>
              <a:t>6</a:t>
            </a:fld>
            <a:endParaRPr lang="th-TH" sz="1400" dirty="0"/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51401" y="9430961"/>
            <a:ext cx="2944736" cy="49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49" tIns="48275" rIns="96549" bIns="48275" anchor="b"/>
          <a:lstStyle/>
          <a:p>
            <a:pPr algn="r"/>
            <a:fld id="{AF393069-3061-4C8F-952B-F0C5CB47EF16}" type="slidenum">
              <a:rPr lang="en-US" sz="1400"/>
              <a:pPr algn="r"/>
              <a:t>6</a:t>
            </a:fld>
            <a:endParaRPr lang="th-TH" sz="1400" dirty="0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5313" y="735013"/>
            <a:ext cx="5611812" cy="3741737"/>
          </a:xfrm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575" y="4721462"/>
            <a:ext cx="5030526" cy="4471973"/>
          </a:xfrm>
          <a:noFill/>
          <a:ln/>
        </p:spPr>
        <p:txBody>
          <a:bodyPr lIns="96549" tIns="48275" rIns="96549" bIns="48275"/>
          <a:lstStyle/>
          <a:p>
            <a:pPr eaLnBrk="1" hangingPunct="1"/>
            <a:r>
              <a:rPr lang="en-US" sz="3000" dirty="0" smtClean="0"/>
              <a:t>\\fhqratshare04\CK_MarketResearch\Capital Market Research\Excel files\world inflation targets.xls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69" tIns="47084" rIns="94169" bIns="47084" anchor="b"/>
          <a:lstStyle/>
          <a:p>
            <a:pPr algn="r"/>
            <a:fld id="{01F70BE6-6FA7-4DED-8578-C6F2F4068F04}" type="slidenum">
              <a:rPr lang="en-US" sz="1300"/>
              <a:pPr algn="r"/>
              <a:t>7</a:t>
            </a:fld>
            <a:endParaRPr lang="th-TH" sz="1300"/>
          </a:p>
        </p:txBody>
      </p:sp>
      <p:sp>
        <p:nvSpPr>
          <p:cNvPr id="110595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33" tIns="47067" rIns="94133" bIns="47067" anchor="b"/>
          <a:lstStyle/>
          <a:p>
            <a:pPr algn="r"/>
            <a:fld id="{479B6C71-D172-40D9-A066-54FE603C63EF}" type="slidenum">
              <a:rPr lang="en-US" sz="1300"/>
              <a:pPr algn="r"/>
              <a:t>7</a:t>
            </a:fld>
            <a:endParaRPr lang="th-TH" sz="1300"/>
          </a:p>
        </p:txBody>
      </p:sp>
      <p:sp>
        <p:nvSpPr>
          <p:cNvPr id="1105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3725" y="735013"/>
            <a:ext cx="5614988" cy="3743325"/>
          </a:xfrm>
          <a:ln/>
        </p:spPr>
      </p:sp>
      <p:sp>
        <p:nvSpPr>
          <p:cNvPr id="1105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4721225"/>
            <a:ext cx="5026025" cy="4473575"/>
          </a:xfrm>
          <a:noFill/>
          <a:ln/>
        </p:spPr>
        <p:txBody>
          <a:bodyPr lIns="94133" tIns="47067" rIns="94133" bIns="47067"/>
          <a:lstStyle/>
          <a:p>
            <a:pPr eaLnBrk="1" hangingPunct="1"/>
            <a:r>
              <a:rPr lang="en-US" sz="2900" smtClean="0"/>
              <a:t>F:\Capital Market Research\Excel files\EUROZONE PHILLIPS TREND, HICP, vs NON FARM PAYROLLS.xls</a:t>
            </a:r>
          </a:p>
          <a:p>
            <a:pPr eaLnBrk="1" hangingPunct="1"/>
            <a:endParaRPr lang="en-US" sz="2900" smtClean="0"/>
          </a:p>
          <a:p>
            <a:pPr eaLnBrk="1" hangingPunct="1">
              <a:buFontTx/>
              <a:buChar char="•"/>
            </a:pPr>
            <a:r>
              <a:rPr lang="en-US" sz="2900" smtClean="0"/>
              <a:t> this is gauging how the GFC of 2008 impacted each of the G3 job markets</a:t>
            </a:r>
          </a:p>
          <a:p>
            <a:pPr eaLnBrk="1" hangingPunct="1">
              <a:buFontTx/>
              <a:buChar char="•"/>
            </a:pPr>
            <a:r>
              <a:rPr lang="en-US" sz="2900" smtClean="0"/>
              <a:t> on the onset, Japan seems to be the least impacted....maybe because it had been in the doldrums for a long time already</a:t>
            </a:r>
          </a:p>
          <a:p>
            <a:pPr eaLnBrk="1" hangingPunct="1">
              <a:buFontTx/>
              <a:buChar char="•"/>
            </a:pPr>
            <a:r>
              <a:rPr lang="en-US" sz="2900" smtClean="0"/>
              <a:t> US and EZ seems to be going on the same trend.....</a:t>
            </a:r>
          </a:p>
          <a:p>
            <a:pPr eaLnBrk="1" hangingPunct="1">
              <a:buFontTx/>
              <a:buChar char="•"/>
            </a:pPr>
            <a:r>
              <a:rPr lang="en-US" sz="2900" smtClean="0"/>
              <a:t> but in 2010, the US seems to have recovered faster</a:t>
            </a:r>
          </a:p>
          <a:p>
            <a:pPr eaLnBrk="1" hangingPunct="1">
              <a:buFontTx/>
              <a:buChar char="•"/>
            </a:pPr>
            <a:r>
              <a:rPr lang="en-US" sz="2900" smtClean="0"/>
              <a:t> EZ seems to have a double dip recession in the jobs market</a:t>
            </a:r>
          </a:p>
          <a:p>
            <a:pPr eaLnBrk="1" hangingPunct="1">
              <a:buFontTx/>
              <a:buChar char="•"/>
            </a:pPr>
            <a:r>
              <a:rPr lang="en-US" sz="2900" smtClean="0"/>
              <a:t> JP lack of inflation doesn’t seem to be related to unemployment but some other factors like lack of youth?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69" tIns="47084" rIns="94169" bIns="47084" anchor="b"/>
          <a:lstStyle/>
          <a:p>
            <a:pPr algn="r"/>
            <a:fld id="{45AB3653-7516-4E9B-BA44-72E3A6343D90}" type="slidenum">
              <a:rPr lang="en-US" sz="1300"/>
              <a:pPr algn="r"/>
              <a:t>8</a:t>
            </a:fld>
            <a:endParaRPr lang="th-TH" sz="1300"/>
          </a:p>
        </p:txBody>
      </p:sp>
      <p:sp>
        <p:nvSpPr>
          <p:cNvPr id="106499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33" tIns="47067" rIns="94133" bIns="47067" anchor="b"/>
          <a:lstStyle/>
          <a:p>
            <a:pPr algn="r"/>
            <a:fld id="{899A3F5C-8A6D-438B-B222-128B4D29897F}" type="slidenum">
              <a:rPr lang="en-US" sz="1300"/>
              <a:pPr algn="r"/>
              <a:t>8</a:t>
            </a:fld>
            <a:endParaRPr lang="th-TH" sz="1300"/>
          </a:p>
        </p:txBody>
      </p:sp>
      <p:sp>
        <p:nvSpPr>
          <p:cNvPr id="1065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3725" y="735013"/>
            <a:ext cx="5614988" cy="3743325"/>
          </a:xfrm>
          <a:ln/>
        </p:spPr>
      </p:sp>
      <p:sp>
        <p:nvSpPr>
          <p:cNvPr id="1065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4721225"/>
            <a:ext cx="5026025" cy="4473575"/>
          </a:xfrm>
          <a:noFill/>
          <a:ln/>
        </p:spPr>
        <p:txBody>
          <a:bodyPr lIns="94133" tIns="47067" rIns="94133" bIns="47067"/>
          <a:lstStyle/>
          <a:p>
            <a:pPr eaLnBrk="1" hangingPunct="1"/>
            <a:r>
              <a:rPr lang="en-US" sz="2900" dirty="0" smtClean="0"/>
              <a:t>\\fhqratshare04\CK_MarketResearch\Capital Market Research\Excel files\JP CEIC </a:t>
            </a:r>
            <a:r>
              <a:rPr lang="en-US" sz="2900" dirty="0" err="1" smtClean="0"/>
              <a:t>POPULATION.xls</a:t>
            </a:r>
            <a:endParaRPr lang="en-US" sz="2900" dirty="0" smtClean="0"/>
          </a:p>
          <a:p>
            <a:pPr eaLnBrk="1" hangingPunct="1"/>
            <a:endParaRPr lang="en-US" sz="2900" dirty="0" smtClean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900" dirty="0" smtClean="0"/>
              <a:t>This shows</a:t>
            </a:r>
            <a:r>
              <a:rPr lang="en-US" sz="2900" baseline="0" dirty="0" smtClean="0"/>
              <a:t> a supply side issue….the supply of consumers is shrinking….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900" baseline="0" dirty="0" smtClean="0"/>
              <a:t>How is possible to get an ever smaller number of consumers to consume more to push inflations higher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900" baseline="0" dirty="0" smtClean="0"/>
              <a:t>The right scatter plot suggests that changes in population explains 72% of the variance in inflation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900" baseline="0" dirty="0" smtClean="0"/>
              <a:t>So the point of </a:t>
            </a:r>
            <a:r>
              <a:rPr lang="en-US" sz="2900" baseline="0" dirty="0" err="1" smtClean="0"/>
              <a:t>japan’s</a:t>
            </a:r>
            <a:r>
              <a:rPr lang="en-US" sz="2900" baseline="0" dirty="0" smtClean="0"/>
              <a:t> monetary policy is to indirectly weaken the yen so that </a:t>
            </a:r>
            <a:r>
              <a:rPr lang="en-US" sz="2900" baseline="0" dirty="0" err="1" smtClean="0"/>
              <a:t>japan</a:t>
            </a:r>
            <a:r>
              <a:rPr lang="en-US" sz="2900" baseline="0" dirty="0" smtClean="0"/>
              <a:t> can temporarily import people (tourists) to consume</a:t>
            </a:r>
            <a:endParaRPr lang="en-US" sz="2900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85" tIns="47093" rIns="94185" bIns="47093" anchor="b"/>
          <a:lstStyle/>
          <a:p>
            <a:pPr algn="r"/>
            <a:fld id="{BB253F12-96E3-4DE4-AE6C-9442EBE62F50}" type="slidenum">
              <a:rPr lang="en-US" sz="1300"/>
              <a:pPr algn="r"/>
              <a:t>9</a:t>
            </a:fld>
            <a:endParaRPr lang="th-TH" sz="1300"/>
          </a:p>
        </p:txBody>
      </p:sp>
      <p:sp>
        <p:nvSpPr>
          <p:cNvPr id="113667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49" tIns="47074" rIns="94149" bIns="47074" anchor="b"/>
          <a:lstStyle/>
          <a:p>
            <a:pPr algn="r"/>
            <a:fld id="{86F074CD-3110-4B24-A20E-CAFF5941544D}" type="slidenum">
              <a:rPr lang="en-US" sz="1300"/>
              <a:pPr algn="r"/>
              <a:t>9</a:t>
            </a:fld>
            <a:endParaRPr lang="th-TH" sz="1300"/>
          </a:p>
        </p:txBody>
      </p:sp>
      <p:sp>
        <p:nvSpPr>
          <p:cNvPr id="1136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3725" y="735013"/>
            <a:ext cx="5614988" cy="3743325"/>
          </a:xfrm>
          <a:ln/>
        </p:spPr>
      </p:sp>
      <p:sp>
        <p:nvSpPr>
          <p:cNvPr id="1136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4721225"/>
            <a:ext cx="5026025" cy="4473575"/>
          </a:xfrm>
          <a:noFill/>
          <a:ln/>
        </p:spPr>
        <p:txBody>
          <a:bodyPr lIns="94149" tIns="47074" rIns="94149" bIns="47074"/>
          <a:lstStyle/>
          <a:p>
            <a:pPr eaLnBrk="1" hangingPunct="1"/>
            <a:r>
              <a:rPr lang="en-US" sz="2900" dirty="0" smtClean="0"/>
              <a:t>\\fhqratshare04\CK_MarketResearch\Capital Market Research\Excel files\fed funds future 2015, </a:t>
            </a:r>
            <a:r>
              <a:rPr lang="en-US" sz="2900" dirty="0" err="1" smtClean="0"/>
              <a:t>stat.xls</a:t>
            </a:r>
            <a:endParaRPr lang="en-US" sz="2900" dirty="0" smtClean="0"/>
          </a:p>
          <a:p>
            <a:pPr eaLnBrk="1" hangingPunct="1"/>
            <a:endParaRPr lang="en-US" sz="2900" dirty="0" smtClean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900" dirty="0" smtClean="0"/>
              <a:t>The fed has been confusing the markets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900" dirty="0" smtClean="0"/>
              <a:t>In </a:t>
            </a:r>
            <a:r>
              <a:rPr lang="en-US" sz="2900" dirty="0" err="1" smtClean="0"/>
              <a:t>december</a:t>
            </a:r>
            <a:r>
              <a:rPr lang="en-US" sz="2900" dirty="0" smtClean="0"/>
              <a:t>, their dot plots</a:t>
            </a:r>
            <a:r>
              <a:rPr lang="en-US" sz="2900" baseline="0" dirty="0" smtClean="0"/>
              <a:t> suggests 4 moves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900" baseline="0" dirty="0" smtClean="0"/>
              <a:t>In march, their dot plots suggested 2 moves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900" baseline="0" dirty="0" smtClean="0"/>
              <a:t>It is most likely that they were concerned about the strength of the US dollar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900" baseline="0" dirty="0" smtClean="0"/>
              <a:t>…and if the USD got too strong, they might be importing disinflation</a:t>
            </a:r>
            <a:endParaRPr lang="en-US" sz="290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1600200"/>
            <a:ext cx="92583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14350" y="274638"/>
            <a:ext cx="92583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E9D19-953C-4BA8-9197-4A31E2D70065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7E01D-ABB9-46D6-A77D-C58AFB9FF65E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9AD41-8BA5-487F-ACFA-1AC678BD124E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0D3B6-9483-4F24-AF29-7BD00D6FE2F9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BB26F-DBA2-4084-BF20-F47C0DDCE502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E412E-BA0C-4FA9-A1EC-5FBBD7D01BFA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1E35A-1A4B-4E64-A796-3B03B954D5A3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2B375-7336-4C45-8078-458088ABD82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C62E9-399D-4898-B263-4263016706EC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D416C-890B-4F12-8493-791CBF1CCF6A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600200"/>
            <a:ext cx="92583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2EF84-3DA6-4A3B-BD80-3432B6BC9E8D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B6034-6432-40CD-A91E-8703A182BC5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5C75A-03EF-42EA-8B5A-19CF4E5DA1BE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C3605-92EE-4CF9-B9AC-22D3426E98A0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56810-817C-4F5C-B5D8-E0C77AAE4C2B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B9091-CFE1-43B5-9323-6506DF1AA59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428A8-EB9F-4757-B651-72E64FD84AED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8CEEC-E272-411D-A02D-60233080EBF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D759A-384B-41CE-AA49-DDD7BAECF56F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C40F4-2FEE-4F34-AAF2-E7647150C581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D50C8-063E-4AA4-9EA3-5D59F655B5B3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A5BCB-CAE7-49E7-A2A9-819DC48B1FF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8"/>
          <p:cNvSpPr>
            <a:spLocks noChangeArrowheads="1"/>
          </p:cNvSpPr>
          <p:nvPr/>
        </p:nvSpPr>
        <p:spPr bwMode="white">
          <a:xfrm>
            <a:off x="0" y="22225"/>
            <a:ext cx="10287000" cy="836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0"/>
          </a:p>
        </p:txBody>
      </p:sp>
      <p:pic>
        <p:nvPicPr>
          <p:cNvPr id="1027" name="Picture 34" descr="KB H to powv10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519988" y="168275"/>
            <a:ext cx="2238375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1"/>
          <p:cNvSpPr>
            <a:spLocks noChangeArrowheads="1"/>
          </p:cNvSpPr>
          <p:nvPr/>
        </p:nvSpPr>
        <p:spPr bwMode="black">
          <a:xfrm>
            <a:off x="9680575" y="6092825"/>
            <a:ext cx="396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r" eaLnBrk="0" hangingPunct="0">
              <a:defRPr/>
            </a:pPr>
            <a:fld id="{C4B0920A-5F7E-46F2-A307-B363AAA2C5AF}" type="slidenum">
              <a:rPr lang="en-US" sz="1400">
                <a:latin typeface="Arial" pitchFamily="34" charset="0"/>
                <a:cs typeface="FreesiaUPC" pitchFamily="34" charset="-34"/>
              </a:rPr>
              <a:pPr algn="r" eaLnBrk="0" hangingPunct="0">
                <a:defRPr/>
              </a:pPr>
              <a:t>‹#›</a:t>
            </a:fld>
            <a:endParaRPr lang="en-US" sz="1400">
              <a:latin typeface="Arial" pitchFamily="34" charset="0"/>
              <a:cs typeface="FreesiaUPC" pitchFamily="34" charset="-34"/>
            </a:endParaRPr>
          </a:p>
        </p:txBody>
      </p:sp>
      <p:pic>
        <p:nvPicPr>
          <p:cNvPr id="1029" name="Picture 46" descr="Tab_2013B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6367463"/>
            <a:ext cx="10287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56"/>
          <p:cNvSpPr>
            <a:spLocks noChangeArrowheads="1"/>
          </p:cNvSpPr>
          <p:nvPr/>
        </p:nvSpPr>
        <p:spPr bwMode="auto">
          <a:xfrm>
            <a:off x="30163" y="14288"/>
            <a:ext cx="10226675" cy="6818312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0"/>
          </a:p>
        </p:txBody>
      </p:sp>
      <p:pic>
        <p:nvPicPr>
          <p:cNvPr id="1031" name="Picture 62" descr="Final Kasikorn Logo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482600" y="161925"/>
            <a:ext cx="792163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Placeholder 1"/>
          <p:cNvSpPr>
            <a:spLocks noGrp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th-TH" smtClean="0"/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0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40A7571-81A5-4ECB-9189-C90BDA64A66A}" type="datetimeFigureOut">
              <a:rPr lang="th-TH"/>
              <a:pPr>
                <a:defRPr/>
              </a:pPr>
              <a:t>23/05/59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0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0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85A9DD-DEAA-48D6-A20C-7C3704C01271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00100" y="1700213"/>
            <a:ext cx="8610600" cy="1098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  <a:defRPr/>
            </a:pPr>
            <a:r>
              <a:rPr lang="en-US" sz="3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KBank on econ, rates and FX</a:t>
            </a:r>
          </a:p>
          <a:p>
            <a:pPr eaLnBrk="0" hangingPunct="0">
              <a:lnSpc>
                <a:spcPct val="85000"/>
              </a:lnSpc>
              <a:spcBef>
                <a:spcPct val="50000"/>
              </a:spcBef>
              <a:defRPr/>
            </a:pPr>
            <a:r>
              <a:rPr lang="en-US" sz="3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May 2016</a:t>
            </a:r>
          </a:p>
        </p:txBody>
      </p:sp>
      <p:sp>
        <p:nvSpPr>
          <p:cNvPr id="3075" name="Line 4"/>
          <p:cNvSpPr>
            <a:spLocks noChangeShapeType="1"/>
          </p:cNvSpPr>
          <p:nvPr/>
        </p:nvSpPr>
        <p:spPr bwMode="auto">
          <a:xfrm>
            <a:off x="746125" y="2924175"/>
            <a:ext cx="87249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750888" y="1557338"/>
            <a:ext cx="872490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733416" y="3286124"/>
            <a:ext cx="3124200" cy="228760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  <a:defRPr/>
            </a:pPr>
            <a:r>
              <a:rPr lang="en-US" sz="1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pPr eaLnBrk="0" hangingPunct="0">
              <a:lnSpc>
                <a:spcPct val="115000"/>
              </a:lnSpc>
              <a:spcBef>
                <a:spcPct val="50000"/>
              </a:spcBef>
              <a:defRPr/>
            </a:pPr>
            <a:r>
              <a:rPr lang="en-US" sz="1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Kobsidthi</a:t>
            </a:r>
            <a:r>
              <a:rPr lang="en-US" sz="1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Silpachai</a:t>
            </a:r>
            <a:r>
              <a:rPr lang="en-US" sz="1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CFA</a:t>
            </a:r>
          </a:p>
          <a:p>
            <a:pPr eaLnBrk="0" hangingPunct="0">
              <a:lnSpc>
                <a:spcPct val="115000"/>
              </a:lnSpc>
              <a:spcBef>
                <a:spcPct val="50000"/>
              </a:spcBef>
              <a:defRPr/>
            </a:pPr>
            <a:r>
              <a:rPr lang="en-US" sz="1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Pareena</a:t>
            </a:r>
            <a:r>
              <a:rPr lang="en-US" sz="1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Phuangsiri</a:t>
            </a:r>
            <a:endParaRPr lang="en-US" sz="14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lnSpc>
                <a:spcPct val="115000"/>
              </a:lnSpc>
              <a:spcBef>
                <a:spcPct val="50000"/>
              </a:spcBef>
              <a:defRPr/>
            </a:pPr>
            <a:r>
              <a:rPr lang="en-US" sz="1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Nattariya</a:t>
            </a:r>
            <a:r>
              <a:rPr lang="en-US" sz="1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Wittayatanaseth</a:t>
            </a:r>
            <a:endParaRPr lang="en-US" sz="14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lnSpc>
                <a:spcPct val="115000"/>
              </a:lnSpc>
              <a:spcBef>
                <a:spcPct val="50000"/>
              </a:spcBef>
              <a:defRPr/>
            </a:pPr>
            <a:r>
              <a:rPr lang="en-US" sz="1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Anchali</a:t>
            </a:r>
            <a:r>
              <a:rPr lang="en-US" sz="1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Singh</a:t>
            </a:r>
          </a:p>
          <a:p>
            <a:pPr eaLnBrk="0" hangingPunct="0">
              <a:lnSpc>
                <a:spcPct val="115000"/>
              </a:lnSpc>
              <a:spcBef>
                <a:spcPct val="50000"/>
              </a:spcBef>
              <a:defRPr/>
            </a:pPr>
            <a:r>
              <a:rPr lang="en-US" sz="1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Capital Markets Research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798" y="3643315"/>
            <a:ext cx="7143800" cy="1799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712788" y="2932113"/>
            <a:ext cx="9432925" cy="6740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05000"/>
              </a:lnSpc>
              <a:spcBef>
                <a:spcPct val="50000"/>
              </a:spcBef>
            </a:pPr>
            <a:r>
              <a:rPr lang="th-TH" sz="3600" dirty="0" smtClean="0">
                <a:solidFill>
                  <a:srgbClr val="0000CC"/>
                </a:solidFill>
                <a:latin typeface="Arial" pitchFamily="34" charset="0"/>
              </a:rPr>
              <a:t>ดอกเบี้ยนโยบายไทยจะถูกกระทบหรือไม่ จากปัจจัยใดบ้าง</a:t>
            </a:r>
            <a:endParaRPr lang="en-US" sz="3600" dirty="0">
              <a:solidFill>
                <a:srgbClr val="0000CC"/>
              </a:solidFill>
              <a:latin typeface="Arial" pitchFamily="34" charset="0"/>
            </a:endParaRPr>
          </a:p>
        </p:txBody>
      </p:sp>
      <p:sp>
        <p:nvSpPr>
          <p:cNvPr id="23555" name="Line 4"/>
          <p:cNvSpPr>
            <a:spLocks noChangeShapeType="1"/>
          </p:cNvSpPr>
          <p:nvPr/>
        </p:nvSpPr>
        <p:spPr bwMode="auto">
          <a:xfrm>
            <a:off x="746125" y="4286256"/>
            <a:ext cx="87249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750888" y="2781300"/>
            <a:ext cx="872490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5" y="1357313"/>
            <a:ext cx="9115425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1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Reforms, reforms, reforms = tepid domestic demand = low CPI?</a:t>
            </a: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2714625" y="4000500"/>
            <a:ext cx="2000250" cy="7381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Lower domestic demand = lower demand pull inflation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Thai economic structure will require a competitive baht</a:t>
            </a:r>
          </a:p>
        </p:txBody>
      </p:sp>
      <p:sp>
        <p:nvSpPr>
          <p:cNvPr id="60419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pic>
        <p:nvPicPr>
          <p:cNvPr id="604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1357313"/>
            <a:ext cx="9215437" cy="498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967912" cy="48090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USD, #1 reserve currency = Fed is world’s central bank, esp. Asia</a:t>
            </a:r>
            <a:endParaRPr lang="en-US" sz="2400" b="1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06" y="1357298"/>
            <a:ext cx="9144064" cy="494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Who says “carry trades” don’t matter</a:t>
            </a:r>
            <a:endParaRPr lang="en-US" sz="2400" b="1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9020" y="1357298"/>
            <a:ext cx="898507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BOT bonds, a major USD/THB speculative channel</a:t>
            </a:r>
            <a:endParaRPr lang="en-US" sz="2400" b="1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9020" y="1357298"/>
            <a:ext cx="898507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Thai bonds’ risk vs. reward ratios…getting rich</a:t>
            </a:r>
            <a:endParaRPr lang="en-US" sz="2400" b="1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06" y="1357298"/>
            <a:ext cx="9001188" cy="4866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090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Thai fixed income relative to Thai inflation</a:t>
            </a:r>
            <a:endParaRPr lang="en-US" sz="2400" b="1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141314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7390" y="1395416"/>
            <a:ext cx="9046704" cy="4891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Implied forwards suggest markets are unsure of direction</a:t>
            </a:r>
            <a:endParaRPr lang="en-US" sz="2400" b="1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0" y="1343025"/>
            <a:ext cx="4714908" cy="5086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094" y="1357297"/>
            <a:ext cx="4652968" cy="5019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712788" y="2932113"/>
            <a:ext cx="9432925" cy="1255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05000"/>
              </a:lnSpc>
              <a:spcBef>
                <a:spcPct val="50000"/>
              </a:spcBef>
            </a:pPr>
            <a:r>
              <a:rPr lang="th-TH" sz="3600" dirty="0" smtClean="0">
                <a:solidFill>
                  <a:srgbClr val="0000CC"/>
                </a:solidFill>
                <a:latin typeface="Arial" pitchFamily="34" charset="0"/>
              </a:rPr>
              <a:t>นอกจากดอกเบี้ยนโยบายแล้ว ยังมีปัจจัยใดบ้างที่อาจมีผลกระทบต่อการลงทุนในตราสารหนี้</a:t>
            </a:r>
          </a:p>
        </p:txBody>
      </p:sp>
      <p:sp>
        <p:nvSpPr>
          <p:cNvPr id="23555" name="Line 4"/>
          <p:cNvSpPr>
            <a:spLocks noChangeShapeType="1"/>
          </p:cNvSpPr>
          <p:nvPr/>
        </p:nvSpPr>
        <p:spPr bwMode="auto">
          <a:xfrm>
            <a:off x="746125" y="4286256"/>
            <a:ext cx="87249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750888" y="2781300"/>
            <a:ext cx="872490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712788" y="2932113"/>
            <a:ext cx="9432925" cy="1255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05000"/>
              </a:lnSpc>
              <a:spcBef>
                <a:spcPct val="50000"/>
              </a:spcBef>
            </a:pPr>
            <a:r>
              <a:rPr lang="th-TH" sz="3600" dirty="0" smtClean="0">
                <a:solidFill>
                  <a:srgbClr val="0000CC"/>
                </a:solidFill>
                <a:latin typeface="Arial" pitchFamily="34" charset="0"/>
              </a:rPr>
              <a:t>ทิศทางดอกเบี้ยของโลกจะต่ำลงอีกแค่ไหน หรือจะมีทิศทางอย่างไรในครึ่งหลังของปี ขึ้นอยู่กับปัจจัยอะไรที่ต้องจับตามอง</a:t>
            </a:r>
            <a:endParaRPr lang="en-US" sz="3600" dirty="0">
              <a:solidFill>
                <a:srgbClr val="0000CC"/>
              </a:solidFill>
              <a:latin typeface="Arial" pitchFamily="34" charset="0"/>
            </a:endParaRPr>
          </a:p>
        </p:txBody>
      </p:sp>
      <p:sp>
        <p:nvSpPr>
          <p:cNvPr id="23555" name="Line 4"/>
          <p:cNvSpPr>
            <a:spLocks noChangeShapeType="1"/>
          </p:cNvSpPr>
          <p:nvPr/>
        </p:nvSpPr>
        <p:spPr bwMode="auto">
          <a:xfrm>
            <a:off x="746125" y="4286256"/>
            <a:ext cx="87249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750888" y="2781300"/>
            <a:ext cx="872490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key risk off factor</a:t>
            </a:r>
          </a:p>
        </p:txBody>
      </p:sp>
      <p:sp>
        <p:nvSpPr>
          <p:cNvPr id="49155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pic>
        <p:nvPicPr>
          <p:cNvPr id="4915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1428750"/>
            <a:ext cx="7500937" cy="488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5175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The money printing continues for EZ, JP...not US</a:t>
            </a:r>
          </a:p>
        </p:txBody>
      </p:sp>
      <p:sp>
        <p:nvSpPr>
          <p:cNvPr id="32771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pic>
        <p:nvPicPr>
          <p:cNvPr id="3277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6738" y="1357313"/>
            <a:ext cx="92202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When the Fed unwinds its UST holdings, </a:t>
            </a:r>
            <a:r>
              <a:rPr lang="en-US" sz="2400" b="1" dirty="0" err="1" smtClean="0">
                <a:solidFill>
                  <a:srgbClr val="0000CC"/>
                </a:solidFill>
                <a:latin typeface="Arial" charset="0"/>
                <a:cs typeface="Arial" charset="0"/>
              </a:rPr>
              <a:t>avg</a:t>
            </a: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 maturity = 8.46yrs</a:t>
            </a:r>
            <a:endParaRPr lang="en-US" sz="2400" b="1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06" y="1357298"/>
            <a:ext cx="8929750" cy="4831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  <a:cs typeface="Arial" charset="0"/>
              </a:rPr>
              <a:t>Foreign participation in Thai assets helped boost their prices</a:t>
            </a:r>
          </a:p>
        </p:txBody>
      </p:sp>
      <p:sp>
        <p:nvSpPr>
          <p:cNvPr id="48130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813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357313"/>
            <a:ext cx="9248775" cy="49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57152" y="928678"/>
          <a:ext cx="9358376" cy="5364480"/>
        </p:xfrm>
        <a:graphic>
          <a:graphicData uri="http://schemas.openxmlformats.org/drawingml/2006/table">
            <a:tbl>
              <a:tblPr/>
              <a:tblGrid>
                <a:gridCol w="3000398"/>
                <a:gridCol w="706442"/>
                <a:gridCol w="706442"/>
                <a:gridCol w="706442"/>
                <a:gridCol w="706442"/>
                <a:gridCol w="706442"/>
                <a:gridCol w="706442"/>
                <a:gridCol w="706442"/>
                <a:gridCol w="706442"/>
                <a:gridCol w="706442"/>
              </a:tblGrid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mm barrels / day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latin typeface="Arial Narrow"/>
                        </a:rPr>
                        <a:t>03-14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06-14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09-14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12-14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03-15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06-15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09-15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12-15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03-16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1.2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1.5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 Demand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latin typeface="Arial Narrow"/>
                        </a:rPr>
                        <a:t>92.0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latin typeface="Arial Narrow"/>
                        </a:rPr>
                        <a:t>92.8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94.0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93.1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Demand: OECD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45.7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45.0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46.0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46.6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46.4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45.4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46.5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46.3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46.6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Demand: OECD: Americas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23.9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23.8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24.7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24.2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24.1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24.8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Demand: OECD: Europe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13.6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13.6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14.1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Demand: OECD: Asia Pacific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8.9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7.7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7.7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8.4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8.7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7.7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7.6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8.3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8.6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Demand: Developing Countries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29.4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29.8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30.4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29.7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31.3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30.8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Demand: Former Soviet Union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4.6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4.6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5.0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Demand: Other Europe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0.6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Demand: China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10.6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10.3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10.9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10.4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11.1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11.1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 Supply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91.4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91.8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latin typeface="Arial Narrow"/>
                        </a:rPr>
                        <a:t>92.5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94.2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94.8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latin typeface="Arial Narrow"/>
                        </a:rPr>
                        <a:t>95.5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96.0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latin typeface="Arial Narrow"/>
                        </a:rPr>
                        <a:t>95.7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80"/>
                    </a:solidFill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Supply: OECD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23.5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24.1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24.9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25.2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24.9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25.3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25.5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25.2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Supply: OECD: Americas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19.2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19.9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20.7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21.0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21.1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21.2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20.9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Supply: OECD: Europe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3.7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Supply: OECD: Asia Pacific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Supply: Developing Countries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12.2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12.2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12.4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12.6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11.6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11.5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11.4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11.5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11.4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Supply: Former Soviet Union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13.8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13.7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13.9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Supply: Other Europe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Supply: China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 Exports: Former Soviet Union: Net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9.1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9.1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8.8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8.6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9.3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9.4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9.0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8.8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9.4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0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 Narrow"/>
                        </a:rPr>
                        <a:t>Est. OPEC supply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35.6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35.7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36.1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36.2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 Narrow"/>
                        </a:rPr>
                        <a:t>37.0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38.0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38.4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38.6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 Narrow"/>
                        </a:rPr>
                        <a:t>38.6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E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Oil remains influential on inflation expectations, Fed policy</a:t>
            </a:r>
            <a:endParaRPr lang="en-US" sz="2400" b="1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9020" y="1357298"/>
            <a:ext cx="898507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035"/>
          <p:cNvSpPr>
            <a:spLocks noChangeArrowheads="1"/>
          </p:cNvSpPr>
          <p:nvPr/>
        </p:nvSpPr>
        <p:spPr bwMode="auto">
          <a:xfrm>
            <a:off x="0" y="0"/>
            <a:ext cx="10287000" cy="685800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6513" y="36513"/>
            <a:ext cx="10186987" cy="6767512"/>
            <a:chOff x="36000" y="36000"/>
            <a:chExt cx="10188000" cy="6768000"/>
          </a:xfrm>
        </p:grpSpPr>
        <p:sp>
          <p:nvSpPr>
            <p:cNvPr id="56323" name="Rectangle 1026"/>
            <p:cNvSpPr>
              <a:spLocks noChangeArrowheads="1"/>
            </p:cNvSpPr>
            <p:nvPr/>
          </p:nvSpPr>
          <p:spPr bwMode="auto">
            <a:xfrm>
              <a:off x="36000" y="36000"/>
              <a:ext cx="10188000" cy="67680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6324" name="Picture 4" descr="Final Kasikorn Logo Green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277049" y="1844824"/>
              <a:ext cx="3810667" cy="3528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463550" y="836613"/>
            <a:ext cx="9432925" cy="5170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What is interest </a:t>
            </a: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rates, inflation rates, exchange rates?</a:t>
            </a:r>
            <a:endParaRPr lang="en-US" sz="2400" b="1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25603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384175" y="1574603"/>
            <a:ext cx="9655175" cy="371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400" u="sng" dirty="0">
                <a:solidFill>
                  <a:srgbClr val="0000CC"/>
                </a:solidFill>
                <a:latin typeface="Arial" charset="0"/>
                <a:cs typeface="Arial" charset="0"/>
              </a:rPr>
              <a:t>Interest rates</a:t>
            </a:r>
            <a:r>
              <a:rPr lang="en-US" sz="2400" dirty="0">
                <a:solidFill>
                  <a:srgbClr val="0000CC"/>
                </a:solidFill>
                <a:latin typeface="Arial" charset="0"/>
                <a:cs typeface="Arial" charset="0"/>
              </a:rPr>
              <a:t> is the </a:t>
            </a:r>
            <a:r>
              <a:rPr lang="en-US" sz="2400" u="sng" dirty="0">
                <a:solidFill>
                  <a:srgbClr val="0000CC"/>
                </a:solidFill>
                <a:latin typeface="Arial" charset="0"/>
                <a:cs typeface="Arial" charset="0"/>
              </a:rPr>
              <a:t>appreciation</a:t>
            </a:r>
            <a:r>
              <a:rPr lang="en-US" sz="2400" dirty="0">
                <a:solidFill>
                  <a:srgbClr val="0000CC"/>
                </a:solidFill>
                <a:latin typeface="Arial" charset="0"/>
                <a:cs typeface="Arial" charset="0"/>
              </a:rPr>
              <a:t> rate of money with respect to time</a:t>
            </a:r>
          </a:p>
          <a:p>
            <a:pPr marL="285750" indent="-285750"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400" u="sng" dirty="0">
                <a:solidFill>
                  <a:srgbClr val="0000CC"/>
                </a:solidFill>
                <a:latin typeface="Arial" charset="0"/>
                <a:cs typeface="Arial" charset="0"/>
              </a:rPr>
              <a:t>Inflation rates</a:t>
            </a:r>
            <a:r>
              <a:rPr lang="en-US" sz="2400" dirty="0">
                <a:solidFill>
                  <a:srgbClr val="0000CC"/>
                </a:solidFill>
                <a:latin typeface="Arial" charset="0"/>
                <a:cs typeface="Arial" charset="0"/>
              </a:rPr>
              <a:t> is the </a:t>
            </a:r>
            <a:r>
              <a:rPr lang="en-US" sz="2400" u="sng" dirty="0">
                <a:solidFill>
                  <a:srgbClr val="0000CC"/>
                </a:solidFill>
                <a:latin typeface="Arial" charset="0"/>
                <a:cs typeface="Arial" charset="0"/>
              </a:rPr>
              <a:t>depreciation</a:t>
            </a:r>
            <a:r>
              <a:rPr lang="en-US" sz="2400" dirty="0">
                <a:solidFill>
                  <a:srgbClr val="0000CC"/>
                </a:solidFill>
                <a:latin typeface="Arial" charset="0"/>
                <a:cs typeface="Arial" charset="0"/>
              </a:rPr>
              <a:t> rate of money with respect to time</a:t>
            </a:r>
          </a:p>
          <a:p>
            <a:pPr marL="285750" indent="-285750"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400" dirty="0">
                <a:solidFill>
                  <a:srgbClr val="0000CC"/>
                </a:solidFill>
                <a:latin typeface="Arial" charset="0"/>
                <a:cs typeface="Arial" charset="0"/>
              </a:rPr>
              <a:t>….or </a:t>
            </a:r>
            <a:r>
              <a:rPr lang="en-US" sz="2400" u="sng" dirty="0">
                <a:solidFill>
                  <a:srgbClr val="0000CC"/>
                </a:solidFill>
                <a:latin typeface="Arial" charset="0"/>
                <a:cs typeface="Arial" charset="0"/>
              </a:rPr>
              <a:t>inflation </a:t>
            </a:r>
            <a:r>
              <a:rPr lang="en-US" sz="2400" dirty="0">
                <a:solidFill>
                  <a:srgbClr val="0000CC"/>
                </a:solidFill>
                <a:latin typeface="Arial" charset="0"/>
                <a:cs typeface="Arial" charset="0"/>
              </a:rPr>
              <a:t>is the </a:t>
            </a:r>
            <a:r>
              <a:rPr lang="en-US" sz="2400" u="sng" dirty="0">
                <a:solidFill>
                  <a:srgbClr val="0000CC"/>
                </a:solidFill>
                <a:latin typeface="Arial" charset="0"/>
                <a:cs typeface="Arial" charset="0"/>
              </a:rPr>
              <a:t>EXCHANGE RATE</a:t>
            </a:r>
            <a:r>
              <a:rPr lang="en-US" sz="2400" dirty="0">
                <a:solidFill>
                  <a:srgbClr val="0000CC"/>
                </a:solidFill>
                <a:latin typeface="Arial" charset="0"/>
                <a:cs typeface="Arial" charset="0"/>
              </a:rPr>
              <a:t> between goods &amp; service vs. </a:t>
            </a:r>
            <a:r>
              <a:rPr lang="en-US" sz="24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money</a:t>
            </a:r>
          </a:p>
          <a:p>
            <a:pPr marL="285750" indent="-285750"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400" u="sng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Exchange rates </a:t>
            </a:r>
            <a:r>
              <a:rPr lang="en-US" sz="24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is the price of one country’s money versus another country’s money</a:t>
            </a:r>
            <a:endParaRPr lang="en-US" sz="2400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Selected G20 latest and expected policy rates</a:t>
            </a:r>
            <a:endParaRPr lang="en-US" sz="2400" b="1" dirty="0">
              <a:solidFill>
                <a:srgbClr val="0000CC"/>
              </a:solidFill>
              <a:latin typeface="Arial" charset="0"/>
              <a:cs typeface="Arial" charset="0"/>
            </a:endParaRPr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68" y="1376377"/>
            <a:ext cx="9144064" cy="494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Central bank’s KPI….inflation targeting…missing the mark?</a:t>
            </a:r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0" y="1376377"/>
            <a:ext cx="9215502" cy="4986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Central bank’s KPI….inflation targeting…missing the mark?</a:t>
            </a:r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06" y="1357298"/>
            <a:ext cx="9001188" cy="48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Jobs, unemployment</a:t>
            </a:r>
            <a:r>
              <a:rPr lang="en-US" sz="2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...</a:t>
            </a:r>
            <a:r>
              <a:rPr lang="en-US" sz="2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one </a:t>
            </a:r>
            <a:r>
              <a:rPr lang="en-US" sz="2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side 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of the inflation dilemma </a:t>
            </a:r>
          </a:p>
        </p:txBody>
      </p:sp>
      <p:sp>
        <p:nvSpPr>
          <p:cNvPr id="41987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pic>
        <p:nvPicPr>
          <p:cNvPr id="4198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1357313"/>
            <a:ext cx="9355138" cy="49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Population and inflation</a:t>
            </a:r>
          </a:p>
        </p:txBody>
      </p:sp>
      <p:sp>
        <p:nvSpPr>
          <p:cNvPr id="37891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pic>
        <p:nvPicPr>
          <p:cNvPr id="3789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1395413"/>
            <a:ext cx="4643438" cy="498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38738" y="1395413"/>
            <a:ext cx="4576762" cy="491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Line 4"/>
          <p:cNvSpPr>
            <a:spLocks noChangeShapeType="1"/>
          </p:cNvSpPr>
          <p:nvPr/>
        </p:nvSpPr>
        <p:spPr bwMode="auto">
          <a:xfrm>
            <a:off x="390525" y="1341438"/>
            <a:ext cx="9505950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45059" name="Text Box 2"/>
          <p:cNvSpPr txBox="1">
            <a:spLocks noChangeArrowheads="1"/>
          </p:cNvSpPr>
          <p:nvPr/>
        </p:nvSpPr>
        <p:spPr bwMode="auto">
          <a:xfrm>
            <a:off x="319088" y="836613"/>
            <a:ext cx="9432925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Changing expectations of Fed Funds futures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9020" y="1357298"/>
            <a:ext cx="898507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Angsana New"/>
      </a:majorFont>
      <a:minorFont>
        <a:latin typeface="Times New Roman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53006</TotalTime>
  <Words>1168</Words>
  <Application>Microsoft Office PowerPoint</Application>
  <PresentationFormat>35mm Slides</PresentationFormat>
  <Paragraphs>360</Paragraphs>
  <Slides>26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Default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KBANK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KBANK</dc:creator>
  <cp:lastModifiedBy>Kobsidthi Silpachai</cp:lastModifiedBy>
  <cp:revision>2410</cp:revision>
  <dcterms:created xsi:type="dcterms:W3CDTF">2005-10-17T06:30:26Z</dcterms:created>
  <dcterms:modified xsi:type="dcterms:W3CDTF">2016-05-23T13:02:16Z</dcterms:modified>
</cp:coreProperties>
</file>