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  <p:sldMasterId id="2147483702" r:id="rId2"/>
    <p:sldMasterId id="2147483766" r:id="rId3"/>
  </p:sldMasterIdLst>
  <p:notesMasterIdLst>
    <p:notesMasterId r:id="rId64"/>
  </p:notesMasterIdLst>
  <p:handoutMasterIdLst>
    <p:handoutMasterId r:id="rId65"/>
  </p:handoutMasterIdLst>
  <p:sldIdLst>
    <p:sldId id="757" r:id="rId4"/>
    <p:sldId id="831" r:id="rId5"/>
    <p:sldId id="827" r:id="rId6"/>
    <p:sldId id="833" r:id="rId7"/>
    <p:sldId id="828" r:id="rId8"/>
    <p:sldId id="676" r:id="rId9"/>
    <p:sldId id="759" r:id="rId10"/>
    <p:sldId id="874" r:id="rId11"/>
    <p:sldId id="688" r:id="rId12"/>
    <p:sldId id="760" r:id="rId13"/>
    <p:sldId id="876" r:id="rId14"/>
    <p:sldId id="761" r:id="rId15"/>
    <p:sldId id="877" r:id="rId16"/>
    <p:sldId id="762" r:id="rId17"/>
    <p:sldId id="879" r:id="rId18"/>
    <p:sldId id="880" r:id="rId19"/>
    <p:sldId id="881" r:id="rId20"/>
    <p:sldId id="882" r:id="rId21"/>
    <p:sldId id="893" r:id="rId22"/>
    <p:sldId id="681" r:id="rId23"/>
    <p:sldId id="763" r:id="rId24"/>
    <p:sldId id="878" r:id="rId25"/>
    <p:sldId id="764" r:id="rId26"/>
    <p:sldId id="883" r:id="rId27"/>
    <p:sldId id="886" r:id="rId28"/>
    <p:sldId id="887" r:id="rId29"/>
    <p:sldId id="888" r:id="rId30"/>
    <p:sldId id="765" r:id="rId31"/>
    <p:sldId id="884" r:id="rId32"/>
    <p:sldId id="915" r:id="rId33"/>
    <p:sldId id="766" r:id="rId34"/>
    <p:sldId id="889" r:id="rId35"/>
    <p:sldId id="907" r:id="rId36"/>
    <p:sldId id="891" r:id="rId37"/>
    <p:sldId id="892" r:id="rId38"/>
    <p:sldId id="775" r:id="rId39"/>
    <p:sldId id="776" r:id="rId40"/>
    <p:sldId id="777" r:id="rId41"/>
    <p:sldId id="871" r:id="rId42"/>
    <p:sldId id="901" r:id="rId43"/>
    <p:sldId id="767" r:id="rId44"/>
    <p:sldId id="896" r:id="rId45"/>
    <p:sldId id="768" r:id="rId46"/>
    <p:sldId id="897" r:id="rId47"/>
    <p:sldId id="903" r:id="rId48"/>
    <p:sldId id="905" r:id="rId49"/>
    <p:sldId id="769" r:id="rId50"/>
    <p:sldId id="898" r:id="rId51"/>
    <p:sldId id="859" r:id="rId52"/>
    <p:sldId id="914" r:id="rId53"/>
    <p:sldId id="793" r:id="rId54"/>
    <p:sldId id="856" r:id="rId55"/>
    <p:sldId id="860" r:id="rId56"/>
    <p:sldId id="870" r:id="rId57"/>
    <p:sldId id="861" r:id="rId58"/>
    <p:sldId id="862" r:id="rId59"/>
    <p:sldId id="900" r:id="rId60"/>
    <p:sldId id="906" r:id="rId61"/>
    <p:sldId id="916" r:id="rId62"/>
    <p:sldId id="675" r:id="rId63"/>
  </p:sldIdLst>
  <p:sldSz cx="9906000" cy="6858000" type="A4"/>
  <p:notesSz cx="6807200" cy="9939338"/>
  <p:embeddedFontLst>
    <p:embeddedFont>
      <p:font typeface="Cordia New" pitchFamily="34" charset="-34"/>
      <p:regular r:id="rId66"/>
      <p:bold r:id="rId67"/>
      <p:italic r:id="rId68"/>
      <p:boldItalic r:id="rId69"/>
    </p:embeddedFont>
    <p:embeddedFont>
      <p:font typeface="Calibri" pitchFamily="34" charset="0"/>
      <p:regular r:id="rId70"/>
      <p:bold r:id="rId71"/>
      <p:italic r:id="rId72"/>
      <p:boldItalic r:id="rId73"/>
    </p:embeddedFont>
    <p:embeddedFont>
      <p:font typeface="Angsana New" pitchFamily="18" charset="-34"/>
      <p:regular r:id="rId74"/>
      <p:bold r:id="rId75"/>
      <p:italic r:id="rId76"/>
      <p:boldItalic r:id="rId77"/>
    </p:embeddedFont>
    <p:embeddedFont>
      <p:font typeface="TH SarabunPSK" pitchFamily="34" charset="-34"/>
      <p:regular r:id="rId78"/>
      <p:bold r:id="rId79"/>
      <p:italic r:id="rId80"/>
      <p:boldItalic r:id="rId81"/>
    </p:embeddedFont>
    <p:embeddedFont>
      <p:font typeface="Arial Unicode MS" pitchFamily="34" charset="-128"/>
      <p:regular r:id="rId82"/>
    </p:embeddedFont>
    <p:embeddedFont>
      <p:font typeface="Tahoma" pitchFamily="34" charset="0"/>
      <p:regular r:id="rId83"/>
      <p:bold r:id="rId84"/>
    </p:embeddedFont>
    <p:embeddedFont>
      <p:font typeface="AngsanaUPC" pitchFamily="18" charset="-34"/>
      <p:regular r:id="rId85"/>
      <p:bold r:id="rId86"/>
      <p:italic r:id="rId87"/>
      <p:boldItalic r:id="rId88"/>
    </p:embeddedFont>
    <p:embeddedFont>
      <p:font typeface="CordiaUPC" pitchFamily="34" charset="-34"/>
      <p:regular r:id="rId89"/>
      <p:bold r:id="rId90"/>
      <p:italic r:id="rId91"/>
      <p:boldItalic r:id="rId92"/>
    </p:embeddedFont>
  </p:embeddedFontLst>
  <p:defaultTextStyle>
    <a:defPPr>
      <a:defRPr lang="en-US"/>
    </a:defPPr>
    <a:lvl1pPr marL="0" algn="l" defTabSz="9577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879" algn="l" defTabSz="9577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758" algn="l" defTabSz="9577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637" algn="l" defTabSz="9577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514" algn="l" defTabSz="9577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393" algn="l" defTabSz="9577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272" algn="l" defTabSz="9577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151" algn="l" defTabSz="9577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030" algn="l" defTabSz="9577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0000FF"/>
    <a:srgbClr val="33CC33"/>
    <a:srgbClr val="336699"/>
    <a:srgbClr val="3366FF"/>
    <a:srgbClr val="FF6600"/>
    <a:srgbClr val="9900CC"/>
    <a:srgbClr val="FF00FF"/>
    <a:srgbClr val="FF3399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86" autoAdjust="0"/>
    <p:restoredTop sz="88455" autoAdjust="0"/>
  </p:normalViewPr>
  <p:slideViewPr>
    <p:cSldViewPr>
      <p:cViewPr>
        <p:scale>
          <a:sx n="100" d="100"/>
          <a:sy n="100" d="100"/>
        </p:scale>
        <p:origin x="-1806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font" Target="fonts/font3.fntdata"/><Relationship Id="rId76" Type="http://schemas.openxmlformats.org/officeDocument/2006/relationships/font" Target="fonts/font11.fntdata"/><Relationship Id="rId84" Type="http://schemas.openxmlformats.org/officeDocument/2006/relationships/font" Target="fonts/font19.fntdata"/><Relationship Id="rId89" Type="http://schemas.openxmlformats.org/officeDocument/2006/relationships/font" Target="fonts/font24.fntdata"/><Relationship Id="rId7" Type="http://schemas.openxmlformats.org/officeDocument/2006/relationships/slide" Target="slides/slide4.xml"/><Relationship Id="rId71" Type="http://schemas.openxmlformats.org/officeDocument/2006/relationships/font" Target="fonts/font6.fntdata"/><Relationship Id="rId92" Type="http://schemas.openxmlformats.org/officeDocument/2006/relationships/font" Target="fonts/font2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font" Target="fonts/font1.fntdata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87" Type="http://schemas.openxmlformats.org/officeDocument/2006/relationships/font" Target="fonts/font22.fntdata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font" Target="fonts/font17.fntdata"/><Relationship Id="rId90" Type="http://schemas.openxmlformats.org/officeDocument/2006/relationships/font" Target="fonts/font25.fntdata"/><Relationship Id="rId95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7.fntdata"/><Relationship Id="rId80" Type="http://schemas.openxmlformats.org/officeDocument/2006/relationships/font" Target="fonts/font15.fntdata"/><Relationship Id="rId85" Type="http://schemas.openxmlformats.org/officeDocument/2006/relationships/font" Target="fonts/font20.fntdata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2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font" Target="fonts/font18.fntdata"/><Relationship Id="rId88" Type="http://schemas.openxmlformats.org/officeDocument/2006/relationships/font" Target="fonts/font23.fntdata"/><Relationship Id="rId91" Type="http://schemas.openxmlformats.org/officeDocument/2006/relationships/font" Target="fonts/font26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handoutMaster" Target="handoutMasters/handout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Relationship Id="rId86" Type="http://schemas.openxmlformats.org/officeDocument/2006/relationships/font" Target="fonts/font21.fntdata"/><Relationship Id="rId9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8" y="12"/>
            <a:ext cx="2949990" cy="496427"/>
          </a:xfrm>
          <a:prstGeom prst="rect">
            <a:avLst/>
          </a:prstGeom>
        </p:spPr>
        <p:txBody>
          <a:bodyPr vert="horz" lIns="88183" tIns="44090" rIns="88183" bIns="440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705" y="12"/>
            <a:ext cx="2949990" cy="496427"/>
          </a:xfrm>
          <a:prstGeom prst="rect">
            <a:avLst/>
          </a:prstGeom>
        </p:spPr>
        <p:txBody>
          <a:bodyPr vert="horz" lIns="88183" tIns="44090" rIns="88183" bIns="44090" rtlCol="0"/>
          <a:lstStyle>
            <a:lvl1pPr algn="r">
              <a:defRPr sz="1200"/>
            </a:lvl1pPr>
          </a:lstStyle>
          <a:p>
            <a:fld id="{12F335BC-7F3A-4D59-96C3-49A5AAFC040B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8" y="9441381"/>
            <a:ext cx="2949990" cy="496427"/>
          </a:xfrm>
          <a:prstGeom prst="rect">
            <a:avLst/>
          </a:prstGeom>
        </p:spPr>
        <p:txBody>
          <a:bodyPr vert="horz" lIns="88183" tIns="44090" rIns="88183" bIns="440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705" y="9441381"/>
            <a:ext cx="2949990" cy="496427"/>
          </a:xfrm>
          <a:prstGeom prst="rect">
            <a:avLst/>
          </a:prstGeom>
        </p:spPr>
        <p:txBody>
          <a:bodyPr vert="horz" lIns="88183" tIns="44090" rIns="88183" bIns="44090" rtlCol="0" anchor="b"/>
          <a:lstStyle>
            <a:lvl1pPr algn="r">
              <a:defRPr sz="1200"/>
            </a:lvl1pPr>
          </a:lstStyle>
          <a:p>
            <a:fld id="{A5DF6BAA-0BAA-446A-A227-2CED68EB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811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17"/>
            <a:ext cx="2949788" cy="496965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51" y="17"/>
            <a:ext cx="2949788" cy="496965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r">
              <a:defRPr sz="1200"/>
            </a:lvl1pPr>
          </a:lstStyle>
          <a:p>
            <a:fld id="{45D2D93F-4264-4B52-8554-0F8C59EEC1E7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749300"/>
            <a:ext cx="536892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1" rIns="91425" bIns="457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2" y="4721196"/>
            <a:ext cx="5445760" cy="4472705"/>
          </a:xfrm>
          <a:prstGeom prst="rect">
            <a:avLst/>
          </a:prstGeom>
        </p:spPr>
        <p:txBody>
          <a:bodyPr vert="horz" lIns="91425" tIns="45711" rIns="91425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9440663"/>
            <a:ext cx="2949788" cy="496965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51" y="9440663"/>
            <a:ext cx="2949788" cy="496965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r">
              <a:defRPr sz="1200"/>
            </a:lvl1pPr>
          </a:lstStyle>
          <a:p>
            <a:fld id="{7DA268A1-61B4-4B09-AEE9-5438FBA26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617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75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879" algn="l" defTabSz="95775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758" algn="l" defTabSz="95775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637" algn="l" defTabSz="95775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514" algn="l" defTabSz="95775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393" algn="l" defTabSz="95775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272" algn="l" defTabSz="95775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151" algn="l" defTabSz="95775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030" algn="l" defTabSz="95775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749300"/>
            <a:ext cx="5375275" cy="3722688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A6023-136B-496C-AEE9-A8AF1A035794}" type="slidenum">
              <a:rPr lang="en-US" smtClean="0"/>
              <a:pPr/>
              <a:t>2</a:t>
            </a:fld>
            <a:endParaRPr lang="th-T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ส่วนใหญ่</a:t>
            </a:r>
            <a:r>
              <a:rPr lang="th-TH" baseline="0" dirty="0" smtClean="0"/>
              <a:t> 1-3 เดือน</a:t>
            </a:r>
          </a:p>
          <a:p>
            <a:endParaRPr lang="th-TH" baseline="0" dirty="0" smtClean="0"/>
          </a:p>
          <a:p>
            <a:r>
              <a:rPr lang="en-US" baseline="0" dirty="0" smtClean="0"/>
              <a:t>BE </a:t>
            </a:r>
            <a:r>
              <a:rPr lang="th-TH" baseline="0" dirty="0" smtClean="0"/>
              <a:t>ส่วนใหญ่จากภาค</a:t>
            </a:r>
            <a:r>
              <a:rPr lang="en-US" baseline="0" dirty="0" smtClean="0"/>
              <a:t> real sector </a:t>
            </a:r>
          </a:p>
          <a:p>
            <a:r>
              <a:rPr lang="th-TH" baseline="0" dirty="0" smtClean="0"/>
              <a:t>ประมาณ 70</a:t>
            </a:r>
            <a:r>
              <a:rPr lang="en-US" baseline="0" dirty="0" smtClean="0"/>
              <a:t>%</a:t>
            </a:r>
            <a:r>
              <a:rPr lang="th-TH" baseline="0" dirty="0" smtClean="0"/>
              <a:t> ไม่ได้ขึ้นทะเบียนกับ </a:t>
            </a:r>
            <a:r>
              <a:rPr lang="en-US" baseline="0" dirty="0" smtClean="0"/>
              <a:t>TBMA</a:t>
            </a:r>
            <a:r>
              <a:rPr lang="th-TH" baseline="0" dirty="0" smtClean="0"/>
              <a:t> เพราะไม่ได้ใช้ราคา </a:t>
            </a:r>
            <a:r>
              <a:rPr lang="en-US" baseline="0" dirty="0" smtClean="0"/>
              <a:t>MTM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68A1-61B4-4B09-AEE9-5438FBA26AE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-K-EXIM</a:t>
            </a:r>
            <a:r>
              <a:rPr lang="en-US" baseline="0" dirty="0" smtClean="0"/>
              <a:t> / Mizuho / FPO </a:t>
            </a:r>
            <a:r>
              <a:rPr lang="th-TH" baseline="0" dirty="0" smtClean="0"/>
              <a:t>ลาว</a:t>
            </a:r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r>
              <a:rPr lang="en-US" dirty="0" smtClean="0"/>
              <a:t>FX bond </a:t>
            </a:r>
            <a:r>
              <a:rPr lang="th-TH" dirty="0" smtClean="0"/>
              <a:t>ได้แก่ ปตท.</a:t>
            </a:r>
            <a:r>
              <a:rPr lang="th-TH" baseline="0" dirty="0" smtClean="0"/>
              <a:t> บ้านปู มิตรผล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68A1-61B4-4B09-AEE9-5438FBA26AE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9138" y="749300"/>
            <a:ext cx="5368925" cy="3717925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700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A6023-136B-496C-AEE9-A8AF1A035794}" type="slidenum">
              <a:rPr lang="en-US" smtClean="0"/>
              <a:pPr/>
              <a:t>50</a:t>
            </a:fld>
            <a:endParaRPr lang="th-TH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747713"/>
            <a:ext cx="537845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5752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th-TH" sz="1100" dirty="0" smtClean="0">
                <a:solidFill>
                  <a:srgbClr val="000066"/>
                </a:solidFill>
                <a:latin typeface="Angsana New" pitchFamily="18" charset="-34"/>
              </a:rPr>
              <a:t>การลงทุนทางตรง คือการที่นักลงทุนซื้อขายตราสารหนี้เองทั้งในตลาดแรกและตลาดรองผ่านผู้รับประกันการจำหน่ายหรือผู้ค้าตราสารหนี้</a:t>
            </a:r>
          </a:p>
          <a:p>
            <a:endParaRPr lang="th-TH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File: </a:t>
            </a:r>
          </a:p>
          <a:p>
            <a:r>
              <a:rPr lang="en-US" dirty="0" smtClean="0"/>
              <a:t>G:\@</a:t>
            </a:r>
            <a:r>
              <a:rPr lang="th-TH" dirty="0" smtClean="0"/>
              <a:t>งาน </a:t>
            </a:r>
            <a:r>
              <a:rPr lang="en-US" dirty="0" smtClean="0"/>
              <a:t>Project </a:t>
            </a:r>
            <a:r>
              <a:rPr lang="th-TH" dirty="0" smtClean="0"/>
              <a:t>ฝ่าย </a:t>
            </a:r>
            <a:r>
              <a:rPr lang="en-US" dirty="0" smtClean="0"/>
              <a:t>RD\</a:t>
            </a:r>
            <a:r>
              <a:rPr lang="th-TH" dirty="0" smtClean="0"/>
              <a:t>งาน </a:t>
            </a:r>
            <a:r>
              <a:rPr lang="en-US" dirty="0" smtClean="0"/>
              <a:t>Research Paper\Demand-Supply Analysis (Sep2014)\Funds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68A1-61B4-4B09-AEE9-5438FBA26AE4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68A1-61B4-4B09-AEE9-5438FBA26AE4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7713"/>
            <a:ext cx="538321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47DB-5B7A-4DB7-9719-7AC7C3A67D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68A1-61B4-4B09-AEE9-5438FBA26AE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ILB</a:t>
            </a:r>
            <a:r>
              <a:rPr lang="th-TH" dirty="0" smtClean="0"/>
              <a:t> ในอัตราเฉลี่ยย้อนหลัง</a:t>
            </a:r>
            <a:r>
              <a:rPr lang="th-TH" baseline="0" dirty="0" smtClean="0"/>
              <a:t> 3 ปี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68A1-61B4-4B09-AEE9-5438FBA26AE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0.1 </a:t>
            </a:r>
            <a:r>
              <a:rPr lang="th-TH" dirty="0" smtClean="0"/>
              <a:t>ปี</a:t>
            </a:r>
            <a:r>
              <a:rPr lang="th-TH" baseline="0" dirty="0" smtClean="0"/>
              <a:t> </a:t>
            </a:r>
            <a:r>
              <a:rPr lang="en-US" baseline="0" dirty="0" smtClean="0"/>
              <a:t>= </a:t>
            </a:r>
            <a:r>
              <a:rPr lang="th-TH" baseline="0" dirty="0" smtClean="0"/>
              <a:t>1.2 เดือน</a:t>
            </a:r>
          </a:p>
          <a:p>
            <a:r>
              <a:rPr lang="th-TH" baseline="0" dirty="0" smtClean="0"/>
              <a:t>0.2 ปี </a:t>
            </a:r>
            <a:r>
              <a:rPr lang="en-US" baseline="0" dirty="0" smtClean="0"/>
              <a:t>= </a:t>
            </a:r>
            <a:r>
              <a:rPr lang="th-TH" baseline="0" dirty="0" smtClean="0"/>
              <a:t>2.4 เดือน</a:t>
            </a:r>
          </a:p>
          <a:p>
            <a:endParaRPr lang="th-TH" baseline="0" dirty="0" smtClean="0"/>
          </a:p>
          <a:p>
            <a:r>
              <a:rPr lang="th-TH" baseline="0" dirty="0" smtClean="0"/>
              <a:t>มี </a:t>
            </a:r>
            <a:r>
              <a:rPr lang="en-US" baseline="0" dirty="0" smtClean="0"/>
              <a:t>FRN = Floating rate note </a:t>
            </a:r>
            <a:r>
              <a:rPr lang="th-TH" baseline="0" dirty="0" smtClean="0"/>
              <a:t>(อัตราดอกเบี้ยลอยตัว) 2 รุ่น</a:t>
            </a:r>
          </a:p>
          <a:p>
            <a:r>
              <a:rPr lang="en-US" baseline="0" dirty="0" smtClean="0"/>
              <a:t>Saving bond = 2 </a:t>
            </a:r>
            <a:r>
              <a:rPr lang="th-TH" baseline="0" dirty="0" smtClean="0"/>
              <a:t>รุ่น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68A1-61B4-4B09-AEE9-5438FBA26AE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ส่วนใหญ่อายุ</a:t>
            </a:r>
            <a:r>
              <a:rPr lang="th-TH" baseline="0" dirty="0" smtClean="0"/>
              <a:t> 1-5 ปี</a:t>
            </a:r>
          </a:p>
          <a:p>
            <a:r>
              <a:rPr lang="th-TH" baseline="0" dirty="0" smtClean="0"/>
              <a:t>ที่กค. ค้ำประกัน ได้แก่ ธกส. </a:t>
            </a:r>
            <a:r>
              <a:rPr lang="en-US" baseline="0" dirty="0" smtClean="0"/>
              <a:t>(BAAC/GGLB)</a:t>
            </a:r>
            <a:r>
              <a:rPr lang="th-TH" baseline="0" dirty="0" smtClean="0"/>
              <a:t>, การรถไฟ </a:t>
            </a:r>
            <a:r>
              <a:rPr lang="en-US" baseline="0" dirty="0" smtClean="0"/>
              <a:t>(SRT)</a:t>
            </a:r>
            <a:r>
              <a:rPr lang="th-TH" baseline="0" dirty="0" smtClean="0"/>
              <a:t>,</a:t>
            </a:r>
            <a:r>
              <a:rPr lang="en-US" baseline="0" dirty="0" smtClean="0"/>
              <a:t> </a:t>
            </a:r>
            <a:r>
              <a:rPr lang="th-TH" baseline="0" dirty="0" smtClean="0"/>
              <a:t>ขสมก.</a:t>
            </a:r>
            <a:r>
              <a:rPr lang="en-US" baseline="0" dirty="0" smtClean="0"/>
              <a:t>(BMTA), </a:t>
            </a:r>
            <a:r>
              <a:rPr lang="th-TH" baseline="0" dirty="0" smtClean="0"/>
              <a:t>ธอส. </a:t>
            </a:r>
            <a:r>
              <a:rPr lang="en-US" baseline="0" dirty="0" smtClean="0"/>
              <a:t>(GHB)</a:t>
            </a:r>
            <a:r>
              <a:rPr lang="th-TH" baseline="0" dirty="0" smtClean="0"/>
              <a:t>, การไฟฟ้า, ทางด่วน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6480E-34EF-4844-8D61-8F6ADA0A222A}" type="slidenum">
              <a:rPr lang="en-US" smtClean="0"/>
              <a:pPr>
                <a:defRPr/>
              </a:pPr>
              <a:t>28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</a:t>
            </a:r>
            <a:r>
              <a:rPr lang="th-TH" dirty="0" smtClean="0"/>
              <a:t> การไฟฟ้านครหลวง</a:t>
            </a:r>
          </a:p>
          <a:p>
            <a:r>
              <a:rPr lang="en-US" dirty="0" smtClean="0"/>
              <a:t>PEA</a:t>
            </a:r>
            <a:r>
              <a:rPr lang="th-TH" dirty="0" smtClean="0"/>
              <a:t> การไฟฟ้าภูมิภาค</a:t>
            </a:r>
          </a:p>
          <a:p>
            <a:r>
              <a:rPr lang="en-US" dirty="0" smtClean="0"/>
              <a:t>PWA</a:t>
            </a:r>
            <a:r>
              <a:rPr lang="th-TH" dirty="0" smtClean="0"/>
              <a:t> การปะปา</a:t>
            </a:r>
          </a:p>
          <a:p>
            <a:r>
              <a:rPr lang="en-US" dirty="0" smtClean="0"/>
              <a:t>SMCT</a:t>
            </a:r>
            <a:r>
              <a:rPr lang="th-TH" dirty="0" smtClean="0"/>
              <a:t> บรรษัทตลาดรองสินเชื่อเพื่อที่อยู่อาศัย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6480E-34EF-4844-8D61-8F6ADA0A222A}" type="slidenum">
              <a:rPr lang="en-US" smtClean="0"/>
              <a:pPr>
                <a:defRPr/>
              </a:pPr>
              <a:t>31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68A1-61B4-4B09-AEE9-5438FBA26AE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9138" y="749300"/>
            <a:ext cx="5368925" cy="3717925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A6023-136B-496C-AEE9-A8AF1A035794}" type="slidenum">
              <a:rPr lang="en-US" smtClean="0"/>
              <a:pPr/>
              <a:t>38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83" y="2130484"/>
            <a:ext cx="842009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78879" indent="0" algn="ctr">
              <a:buNone/>
              <a:defRPr/>
            </a:lvl2pPr>
            <a:lvl3pPr marL="957758" indent="0" algn="ctr">
              <a:buNone/>
              <a:defRPr/>
            </a:lvl3pPr>
            <a:lvl4pPr marL="1436637" indent="0" algn="ctr">
              <a:buNone/>
              <a:defRPr/>
            </a:lvl4pPr>
            <a:lvl5pPr marL="1915514" indent="0" algn="ctr">
              <a:buNone/>
              <a:defRPr/>
            </a:lvl5pPr>
            <a:lvl6pPr marL="2394393" indent="0" algn="ctr">
              <a:buNone/>
              <a:defRPr/>
            </a:lvl6pPr>
            <a:lvl7pPr marL="2873272" indent="0" algn="ctr">
              <a:buNone/>
              <a:defRPr/>
            </a:lvl7pPr>
            <a:lvl8pPr marL="3352151" indent="0" algn="ctr">
              <a:buNone/>
              <a:defRPr/>
            </a:lvl8pPr>
            <a:lvl9pPr marL="383103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8416C-92DF-4106-BF26-F24C6D96E79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EACB3-4C57-4BB8-B377-E3736C88812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FCB6B-99D5-4F02-ABBF-2B7DF979581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40"/>
            <a:ext cx="89154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2B4C-8129-4EBA-8962-A90A4FF6358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88E27-58E4-4762-911C-F2966343FE5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98" y="2130512"/>
            <a:ext cx="8420099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78879" indent="0" algn="ctr">
              <a:buNone/>
              <a:defRPr/>
            </a:lvl2pPr>
            <a:lvl3pPr marL="957758" indent="0" algn="ctr">
              <a:buNone/>
              <a:defRPr/>
            </a:lvl3pPr>
            <a:lvl4pPr marL="1436637" indent="0" algn="ctr">
              <a:buNone/>
              <a:defRPr/>
            </a:lvl4pPr>
            <a:lvl5pPr marL="1915514" indent="0" algn="ctr">
              <a:buNone/>
              <a:defRPr/>
            </a:lvl5pPr>
            <a:lvl6pPr marL="2394393" indent="0" algn="ctr">
              <a:buNone/>
              <a:defRPr/>
            </a:lvl6pPr>
            <a:lvl7pPr marL="2873272" indent="0" algn="ctr">
              <a:buNone/>
              <a:defRPr/>
            </a:lvl7pPr>
            <a:lvl8pPr marL="3352151" indent="0" algn="ctr">
              <a:buNone/>
              <a:defRPr/>
            </a:lvl8pPr>
            <a:lvl9pPr marL="383103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1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8416C-92DF-4106-BF26-F24C6D96E79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1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9B00D-2B21-4089-9116-0D8CE09FBED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53" y="4406986"/>
            <a:ext cx="8420099" cy="1362075"/>
          </a:xfrm>
          <a:prstGeom prst="rect">
            <a:avLst/>
          </a:prstGeo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53" y="2906713"/>
            <a:ext cx="8420099" cy="15001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/>
            </a:lvl1pPr>
            <a:lvl2pPr marL="478879" indent="0">
              <a:buNone/>
              <a:defRPr sz="1900"/>
            </a:lvl2pPr>
            <a:lvl3pPr marL="957758" indent="0">
              <a:buNone/>
              <a:defRPr sz="1600"/>
            </a:lvl3pPr>
            <a:lvl4pPr marL="1436637" indent="0">
              <a:buNone/>
              <a:defRPr sz="1400"/>
            </a:lvl4pPr>
            <a:lvl5pPr marL="1915514" indent="0">
              <a:buNone/>
              <a:defRPr sz="1400"/>
            </a:lvl5pPr>
            <a:lvl6pPr marL="2394393" indent="0">
              <a:buNone/>
              <a:defRPr sz="1400"/>
            </a:lvl6pPr>
            <a:lvl7pPr marL="2873272" indent="0">
              <a:buNone/>
              <a:defRPr sz="1400"/>
            </a:lvl7pPr>
            <a:lvl8pPr marL="3352151" indent="0">
              <a:buNone/>
              <a:defRPr sz="1400"/>
            </a:lvl8pPr>
            <a:lvl9pPr marL="38310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1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F2693-C60B-4DF4-B64F-2076706B4EE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1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1C1A3-8304-4A83-B299-333BA5A752F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46" y="1535113"/>
            <a:ext cx="437687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 b="1"/>
            </a:lvl1pPr>
            <a:lvl2pPr marL="478879" indent="0">
              <a:buNone/>
              <a:defRPr sz="2100" b="1"/>
            </a:lvl2pPr>
            <a:lvl3pPr marL="957758" indent="0">
              <a:buNone/>
              <a:defRPr sz="1900" b="1"/>
            </a:lvl3pPr>
            <a:lvl4pPr marL="1436637" indent="0">
              <a:buNone/>
              <a:defRPr sz="1600" b="1"/>
            </a:lvl4pPr>
            <a:lvl5pPr marL="1915514" indent="0">
              <a:buNone/>
              <a:defRPr sz="1600" b="1"/>
            </a:lvl5pPr>
            <a:lvl6pPr marL="2394393" indent="0">
              <a:buNone/>
              <a:defRPr sz="1600" b="1"/>
            </a:lvl6pPr>
            <a:lvl7pPr marL="2873272" indent="0">
              <a:buNone/>
              <a:defRPr sz="1600" b="1"/>
            </a:lvl7pPr>
            <a:lvl8pPr marL="3352151" indent="0">
              <a:buNone/>
              <a:defRPr sz="1600" b="1"/>
            </a:lvl8pPr>
            <a:lvl9pPr marL="38310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46" y="2174875"/>
            <a:ext cx="4376871" cy="395128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 b="1"/>
            </a:lvl1pPr>
            <a:lvl2pPr marL="478879" indent="0">
              <a:buNone/>
              <a:defRPr sz="2100" b="1"/>
            </a:lvl2pPr>
            <a:lvl3pPr marL="957758" indent="0">
              <a:buNone/>
              <a:defRPr sz="1900" b="1"/>
            </a:lvl3pPr>
            <a:lvl4pPr marL="1436637" indent="0">
              <a:buNone/>
              <a:defRPr sz="1600" b="1"/>
            </a:lvl4pPr>
            <a:lvl5pPr marL="1915514" indent="0">
              <a:buNone/>
              <a:defRPr sz="1600" b="1"/>
            </a:lvl5pPr>
            <a:lvl6pPr marL="2394393" indent="0">
              <a:buNone/>
              <a:defRPr sz="1600" b="1"/>
            </a:lvl6pPr>
            <a:lvl7pPr marL="2873272" indent="0">
              <a:buNone/>
              <a:defRPr sz="1600" b="1"/>
            </a:lvl7pPr>
            <a:lvl8pPr marL="3352151" indent="0">
              <a:buNone/>
              <a:defRPr sz="1600" b="1"/>
            </a:lvl8pPr>
            <a:lvl9pPr marL="38310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1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E5401-B65E-4295-AD05-01BDE2941F3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1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94DBF-2048-46BE-B801-B0BCC8119C2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9B00D-2B21-4089-9116-0D8CE09FBED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1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7B4EC-FF7D-4A18-A64F-70EB7E51826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133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78879" indent="0">
              <a:buNone/>
              <a:defRPr sz="1300"/>
            </a:lvl2pPr>
            <a:lvl3pPr marL="957758" indent="0">
              <a:buNone/>
              <a:defRPr sz="1100"/>
            </a:lvl3pPr>
            <a:lvl4pPr marL="1436637" indent="0">
              <a:buNone/>
              <a:defRPr sz="900"/>
            </a:lvl4pPr>
            <a:lvl5pPr marL="1915514" indent="0">
              <a:buNone/>
              <a:defRPr sz="900"/>
            </a:lvl5pPr>
            <a:lvl6pPr marL="2394393" indent="0">
              <a:buNone/>
              <a:defRPr sz="900"/>
            </a:lvl6pPr>
            <a:lvl7pPr marL="2873272" indent="0">
              <a:buNone/>
              <a:defRPr sz="900"/>
            </a:lvl7pPr>
            <a:lvl8pPr marL="3352151" indent="0">
              <a:buNone/>
              <a:defRPr sz="900"/>
            </a:lvl8pPr>
            <a:lvl9pPr marL="38310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1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49C9C-CAF8-4F6D-BF0F-12077969326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/>
            </a:lvl1pPr>
            <a:lvl2pPr marL="478879" indent="0">
              <a:buNone/>
              <a:defRPr sz="2900"/>
            </a:lvl2pPr>
            <a:lvl3pPr marL="957758" indent="0">
              <a:buNone/>
              <a:defRPr sz="2500"/>
            </a:lvl3pPr>
            <a:lvl4pPr marL="1436637" indent="0">
              <a:buNone/>
              <a:defRPr sz="2100"/>
            </a:lvl4pPr>
            <a:lvl5pPr marL="1915514" indent="0">
              <a:buNone/>
              <a:defRPr sz="2100"/>
            </a:lvl5pPr>
            <a:lvl6pPr marL="2394393" indent="0">
              <a:buNone/>
              <a:defRPr sz="2100"/>
            </a:lvl6pPr>
            <a:lvl7pPr marL="2873272" indent="0">
              <a:buNone/>
              <a:defRPr sz="2100"/>
            </a:lvl7pPr>
            <a:lvl8pPr marL="3352151" indent="0">
              <a:buNone/>
              <a:defRPr sz="2100"/>
            </a:lvl8pPr>
            <a:lvl9pPr marL="3831030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78879" indent="0">
              <a:buNone/>
              <a:defRPr sz="1300"/>
            </a:lvl2pPr>
            <a:lvl3pPr marL="957758" indent="0">
              <a:buNone/>
              <a:defRPr sz="1100"/>
            </a:lvl3pPr>
            <a:lvl4pPr marL="1436637" indent="0">
              <a:buNone/>
              <a:defRPr sz="900"/>
            </a:lvl4pPr>
            <a:lvl5pPr marL="1915514" indent="0">
              <a:buNone/>
              <a:defRPr sz="900"/>
            </a:lvl5pPr>
            <a:lvl6pPr marL="2394393" indent="0">
              <a:buNone/>
              <a:defRPr sz="900"/>
            </a:lvl6pPr>
            <a:lvl7pPr marL="2873272" indent="0">
              <a:buNone/>
              <a:defRPr sz="900"/>
            </a:lvl7pPr>
            <a:lvl8pPr marL="3352151" indent="0">
              <a:buNone/>
              <a:defRPr sz="900"/>
            </a:lvl8pPr>
            <a:lvl9pPr marL="38310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1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86E5F-4252-4ADA-8328-CC2AAFF6783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1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EACB3-4C57-4BB8-B377-E3736C88812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1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FCB6B-99D5-4F02-ABBF-2B7DF979581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40"/>
            <a:ext cx="8915400" cy="58515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1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2B4C-8129-4EBA-8962-A90A4FF6358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1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88E27-58E4-4762-911C-F2966343FE5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5" y="2130432"/>
            <a:ext cx="8420099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8416C-92DF-4106-BF26-F24C6D96E79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6"/>
          <p:cNvSpPr/>
          <p:nvPr userDrawn="1"/>
        </p:nvSpPr>
        <p:spPr>
          <a:xfrm>
            <a:off x="0" y="6096000"/>
            <a:ext cx="9906000" cy="762000"/>
          </a:xfrm>
          <a:prstGeom prst="rect">
            <a:avLst/>
          </a:prstGeom>
          <a:solidFill>
            <a:schemeClr val="bg1">
              <a:alpha val="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90" y="2130496"/>
            <a:ext cx="842009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78879" indent="0" algn="ctr">
              <a:buNone/>
              <a:defRPr/>
            </a:lvl2pPr>
            <a:lvl3pPr marL="957758" indent="0" algn="ctr">
              <a:buNone/>
              <a:defRPr/>
            </a:lvl3pPr>
            <a:lvl4pPr marL="1436637" indent="0" algn="ctr">
              <a:buNone/>
              <a:defRPr/>
            </a:lvl4pPr>
            <a:lvl5pPr marL="1915514" indent="0" algn="ctr">
              <a:buNone/>
              <a:defRPr/>
            </a:lvl5pPr>
            <a:lvl6pPr marL="2394393" indent="0" algn="ctr">
              <a:buNone/>
              <a:defRPr/>
            </a:lvl6pPr>
            <a:lvl7pPr marL="2873272" indent="0" algn="ctr">
              <a:buNone/>
              <a:defRPr/>
            </a:lvl7pPr>
            <a:lvl8pPr marL="3352151" indent="0" algn="ctr">
              <a:buNone/>
              <a:defRPr/>
            </a:lvl8pPr>
            <a:lvl9pPr marL="383103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8416C-92DF-4106-BF26-F24C6D96E79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9B00D-2B21-4089-9116-0D8CE09FBED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39" y="4406958"/>
            <a:ext cx="8420099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39" y="2906713"/>
            <a:ext cx="8420099" cy="1500186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879" indent="0">
              <a:buNone/>
              <a:defRPr sz="1900"/>
            </a:lvl2pPr>
            <a:lvl3pPr marL="957758" indent="0">
              <a:buNone/>
              <a:defRPr sz="1600"/>
            </a:lvl3pPr>
            <a:lvl4pPr marL="1436637" indent="0">
              <a:buNone/>
              <a:defRPr sz="1400"/>
            </a:lvl4pPr>
            <a:lvl5pPr marL="1915514" indent="0">
              <a:buNone/>
              <a:defRPr sz="1400"/>
            </a:lvl5pPr>
            <a:lvl6pPr marL="2394393" indent="0">
              <a:buNone/>
              <a:defRPr sz="1400"/>
            </a:lvl6pPr>
            <a:lvl7pPr marL="2873272" indent="0">
              <a:buNone/>
              <a:defRPr sz="1400"/>
            </a:lvl7pPr>
            <a:lvl8pPr marL="3352151" indent="0">
              <a:buNone/>
              <a:defRPr sz="1400"/>
            </a:lvl8pPr>
            <a:lvl9pPr marL="38310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F2693-C60B-4DF4-B64F-2076706B4EE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41" y="4406970"/>
            <a:ext cx="8420099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41" y="2906713"/>
            <a:ext cx="8420099" cy="1500186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879" indent="0">
              <a:buNone/>
              <a:defRPr sz="1900"/>
            </a:lvl2pPr>
            <a:lvl3pPr marL="957758" indent="0">
              <a:buNone/>
              <a:defRPr sz="1600"/>
            </a:lvl3pPr>
            <a:lvl4pPr marL="1436637" indent="0">
              <a:buNone/>
              <a:defRPr sz="1400"/>
            </a:lvl4pPr>
            <a:lvl5pPr marL="1915514" indent="0">
              <a:buNone/>
              <a:defRPr sz="1400"/>
            </a:lvl5pPr>
            <a:lvl6pPr marL="2394393" indent="0">
              <a:buNone/>
              <a:defRPr sz="1400"/>
            </a:lvl6pPr>
            <a:lvl7pPr marL="2873272" indent="0">
              <a:buNone/>
              <a:defRPr sz="1400"/>
            </a:lvl7pPr>
            <a:lvl8pPr marL="3352151" indent="0">
              <a:buNone/>
              <a:defRPr sz="1400"/>
            </a:lvl8pPr>
            <a:lvl9pPr marL="38310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F2693-C60B-4DF4-B64F-2076706B4EE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1C1A3-8304-4A83-B299-333BA5A752F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38" y="1535113"/>
            <a:ext cx="4376871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79" indent="0">
              <a:buNone/>
              <a:defRPr sz="2100" b="1"/>
            </a:lvl2pPr>
            <a:lvl3pPr marL="957758" indent="0">
              <a:buNone/>
              <a:defRPr sz="1900" b="1"/>
            </a:lvl3pPr>
            <a:lvl4pPr marL="1436637" indent="0">
              <a:buNone/>
              <a:defRPr sz="1600" b="1"/>
            </a:lvl4pPr>
            <a:lvl5pPr marL="1915514" indent="0">
              <a:buNone/>
              <a:defRPr sz="1600" b="1"/>
            </a:lvl5pPr>
            <a:lvl6pPr marL="2394393" indent="0">
              <a:buNone/>
              <a:defRPr sz="1600" b="1"/>
            </a:lvl6pPr>
            <a:lvl7pPr marL="2873272" indent="0">
              <a:buNone/>
              <a:defRPr sz="1600" b="1"/>
            </a:lvl7pPr>
            <a:lvl8pPr marL="3352151" indent="0">
              <a:buNone/>
              <a:defRPr sz="1600" b="1"/>
            </a:lvl8pPr>
            <a:lvl9pPr marL="38310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38" y="2174875"/>
            <a:ext cx="4376871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79" indent="0">
              <a:buNone/>
              <a:defRPr sz="2100" b="1"/>
            </a:lvl2pPr>
            <a:lvl3pPr marL="957758" indent="0">
              <a:buNone/>
              <a:defRPr sz="1900" b="1"/>
            </a:lvl3pPr>
            <a:lvl4pPr marL="1436637" indent="0">
              <a:buNone/>
              <a:defRPr sz="1600" b="1"/>
            </a:lvl4pPr>
            <a:lvl5pPr marL="1915514" indent="0">
              <a:buNone/>
              <a:defRPr sz="1600" b="1"/>
            </a:lvl5pPr>
            <a:lvl6pPr marL="2394393" indent="0">
              <a:buNone/>
              <a:defRPr sz="1600" b="1"/>
            </a:lvl6pPr>
            <a:lvl7pPr marL="2873272" indent="0">
              <a:buNone/>
              <a:defRPr sz="1600" b="1"/>
            </a:lvl7pPr>
            <a:lvl8pPr marL="3352151" indent="0">
              <a:buNone/>
              <a:defRPr sz="1600" b="1"/>
            </a:lvl8pPr>
            <a:lvl9pPr marL="38310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E5401-B65E-4295-AD05-01BDE2941F3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94DBF-2048-46BE-B801-B0BCC8119C2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7B4EC-FF7D-4A18-A64F-70EB7E51826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112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8879" indent="0">
              <a:buNone/>
              <a:defRPr sz="1300"/>
            </a:lvl2pPr>
            <a:lvl3pPr marL="957758" indent="0">
              <a:buNone/>
              <a:defRPr sz="1100"/>
            </a:lvl3pPr>
            <a:lvl4pPr marL="1436637" indent="0">
              <a:buNone/>
              <a:defRPr sz="900"/>
            </a:lvl4pPr>
            <a:lvl5pPr marL="1915514" indent="0">
              <a:buNone/>
              <a:defRPr sz="900"/>
            </a:lvl5pPr>
            <a:lvl6pPr marL="2394393" indent="0">
              <a:buNone/>
              <a:defRPr sz="900"/>
            </a:lvl6pPr>
            <a:lvl7pPr marL="2873272" indent="0">
              <a:buNone/>
              <a:defRPr sz="900"/>
            </a:lvl7pPr>
            <a:lvl8pPr marL="3352151" indent="0">
              <a:buNone/>
              <a:defRPr sz="900"/>
            </a:lvl8pPr>
            <a:lvl9pPr marL="38310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49C9C-CAF8-4F6D-BF0F-12077969326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879" indent="0">
              <a:buNone/>
              <a:defRPr sz="2900"/>
            </a:lvl2pPr>
            <a:lvl3pPr marL="957758" indent="0">
              <a:buNone/>
              <a:defRPr sz="2500"/>
            </a:lvl3pPr>
            <a:lvl4pPr marL="1436637" indent="0">
              <a:buNone/>
              <a:defRPr sz="2100"/>
            </a:lvl4pPr>
            <a:lvl5pPr marL="1915514" indent="0">
              <a:buNone/>
              <a:defRPr sz="2100"/>
            </a:lvl5pPr>
            <a:lvl6pPr marL="2394393" indent="0">
              <a:buNone/>
              <a:defRPr sz="2100"/>
            </a:lvl6pPr>
            <a:lvl7pPr marL="2873272" indent="0">
              <a:buNone/>
              <a:defRPr sz="2100"/>
            </a:lvl7pPr>
            <a:lvl8pPr marL="3352151" indent="0">
              <a:buNone/>
              <a:defRPr sz="2100"/>
            </a:lvl8pPr>
            <a:lvl9pPr marL="3831030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8879" indent="0">
              <a:buNone/>
              <a:defRPr sz="1300"/>
            </a:lvl2pPr>
            <a:lvl3pPr marL="957758" indent="0">
              <a:buNone/>
              <a:defRPr sz="1100"/>
            </a:lvl3pPr>
            <a:lvl4pPr marL="1436637" indent="0">
              <a:buNone/>
              <a:defRPr sz="900"/>
            </a:lvl4pPr>
            <a:lvl5pPr marL="1915514" indent="0">
              <a:buNone/>
              <a:defRPr sz="900"/>
            </a:lvl5pPr>
            <a:lvl6pPr marL="2394393" indent="0">
              <a:buNone/>
              <a:defRPr sz="900"/>
            </a:lvl6pPr>
            <a:lvl7pPr marL="2873272" indent="0">
              <a:buNone/>
              <a:defRPr sz="900"/>
            </a:lvl7pPr>
            <a:lvl8pPr marL="3352151" indent="0">
              <a:buNone/>
              <a:defRPr sz="900"/>
            </a:lvl8pPr>
            <a:lvl9pPr marL="38310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86E5F-4252-4ADA-8328-CC2AAFF6783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EACB3-4C57-4BB8-B377-E3736C88812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FCB6B-99D5-4F02-ABBF-2B7DF979581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40"/>
            <a:ext cx="89154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2B4C-8129-4EBA-8962-A90A4FF6358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1C1A3-8304-4A83-B299-333BA5A752F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88E27-58E4-4762-911C-F2966343FE5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31" y="1535113"/>
            <a:ext cx="4376871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79" indent="0">
              <a:buNone/>
              <a:defRPr sz="2100" b="1"/>
            </a:lvl2pPr>
            <a:lvl3pPr marL="957758" indent="0">
              <a:buNone/>
              <a:defRPr sz="1900" b="1"/>
            </a:lvl3pPr>
            <a:lvl4pPr marL="1436637" indent="0">
              <a:buNone/>
              <a:defRPr sz="1600" b="1"/>
            </a:lvl4pPr>
            <a:lvl5pPr marL="1915514" indent="0">
              <a:buNone/>
              <a:defRPr sz="1600" b="1"/>
            </a:lvl5pPr>
            <a:lvl6pPr marL="2394393" indent="0">
              <a:buNone/>
              <a:defRPr sz="1600" b="1"/>
            </a:lvl6pPr>
            <a:lvl7pPr marL="2873272" indent="0">
              <a:buNone/>
              <a:defRPr sz="1600" b="1"/>
            </a:lvl7pPr>
            <a:lvl8pPr marL="3352151" indent="0">
              <a:buNone/>
              <a:defRPr sz="1600" b="1"/>
            </a:lvl8pPr>
            <a:lvl9pPr marL="38310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31" y="2174875"/>
            <a:ext cx="4376871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79" indent="0">
              <a:buNone/>
              <a:defRPr sz="2100" b="1"/>
            </a:lvl2pPr>
            <a:lvl3pPr marL="957758" indent="0">
              <a:buNone/>
              <a:defRPr sz="1900" b="1"/>
            </a:lvl3pPr>
            <a:lvl4pPr marL="1436637" indent="0">
              <a:buNone/>
              <a:defRPr sz="1600" b="1"/>
            </a:lvl4pPr>
            <a:lvl5pPr marL="1915514" indent="0">
              <a:buNone/>
              <a:defRPr sz="1600" b="1"/>
            </a:lvl5pPr>
            <a:lvl6pPr marL="2394393" indent="0">
              <a:buNone/>
              <a:defRPr sz="1600" b="1"/>
            </a:lvl6pPr>
            <a:lvl7pPr marL="2873272" indent="0">
              <a:buNone/>
              <a:defRPr sz="1600" b="1"/>
            </a:lvl7pPr>
            <a:lvl8pPr marL="3352151" indent="0">
              <a:buNone/>
              <a:defRPr sz="1600" b="1"/>
            </a:lvl8pPr>
            <a:lvl9pPr marL="38310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E5401-B65E-4295-AD05-01BDE2941F3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94DBF-2048-46BE-B801-B0BCC8119C2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7B4EC-FF7D-4A18-A64F-70EB7E51826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109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8879" indent="0">
              <a:buNone/>
              <a:defRPr sz="1300"/>
            </a:lvl2pPr>
            <a:lvl3pPr marL="957758" indent="0">
              <a:buNone/>
              <a:defRPr sz="1100"/>
            </a:lvl3pPr>
            <a:lvl4pPr marL="1436637" indent="0">
              <a:buNone/>
              <a:defRPr sz="900"/>
            </a:lvl4pPr>
            <a:lvl5pPr marL="1915514" indent="0">
              <a:buNone/>
              <a:defRPr sz="900"/>
            </a:lvl5pPr>
            <a:lvl6pPr marL="2394393" indent="0">
              <a:buNone/>
              <a:defRPr sz="900"/>
            </a:lvl6pPr>
            <a:lvl7pPr marL="2873272" indent="0">
              <a:buNone/>
              <a:defRPr sz="900"/>
            </a:lvl7pPr>
            <a:lvl8pPr marL="3352151" indent="0">
              <a:buNone/>
              <a:defRPr sz="900"/>
            </a:lvl8pPr>
            <a:lvl9pPr marL="38310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49C9C-CAF8-4F6D-BF0F-12077969326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879" indent="0">
              <a:buNone/>
              <a:defRPr sz="2900"/>
            </a:lvl2pPr>
            <a:lvl3pPr marL="957758" indent="0">
              <a:buNone/>
              <a:defRPr sz="2500"/>
            </a:lvl3pPr>
            <a:lvl4pPr marL="1436637" indent="0">
              <a:buNone/>
              <a:defRPr sz="2100"/>
            </a:lvl4pPr>
            <a:lvl5pPr marL="1915514" indent="0">
              <a:buNone/>
              <a:defRPr sz="2100"/>
            </a:lvl5pPr>
            <a:lvl6pPr marL="2394393" indent="0">
              <a:buNone/>
              <a:defRPr sz="2100"/>
            </a:lvl6pPr>
            <a:lvl7pPr marL="2873272" indent="0">
              <a:buNone/>
              <a:defRPr sz="2100"/>
            </a:lvl7pPr>
            <a:lvl8pPr marL="3352151" indent="0">
              <a:buNone/>
              <a:defRPr sz="2100"/>
            </a:lvl8pPr>
            <a:lvl9pPr marL="3831030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8879" indent="0">
              <a:buNone/>
              <a:defRPr sz="1300"/>
            </a:lvl2pPr>
            <a:lvl3pPr marL="957758" indent="0">
              <a:buNone/>
              <a:defRPr sz="1100"/>
            </a:lvl3pPr>
            <a:lvl4pPr marL="1436637" indent="0">
              <a:buNone/>
              <a:defRPr sz="900"/>
            </a:lvl4pPr>
            <a:lvl5pPr marL="1915514" indent="0">
              <a:buNone/>
              <a:defRPr sz="900"/>
            </a:lvl5pPr>
            <a:lvl6pPr marL="2394393" indent="0">
              <a:buNone/>
              <a:defRPr sz="900"/>
            </a:lvl6pPr>
            <a:lvl7pPr marL="2873272" indent="0">
              <a:buNone/>
              <a:defRPr sz="900"/>
            </a:lvl7pPr>
            <a:lvl8pPr marL="3352151" indent="0">
              <a:buNone/>
              <a:defRPr sz="900"/>
            </a:lvl8pPr>
            <a:lvl9pPr marL="38310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86E5F-4252-4ADA-8328-CC2AAFF6783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6" tIns="47888" rIns="95776" bIns="478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6" tIns="47888" rIns="95776" bIns="478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6" tIns="47888" rIns="95776" bIns="4788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1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6" tIns="47888" rIns="95776" bIns="4788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6" tIns="47888" rIns="95776" bIns="4788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C1798-900B-4A16-9917-BB0C680C8C6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5pPr>
      <a:lvl6pPr marL="478879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6pPr>
      <a:lvl7pPr marL="957758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7pPr>
      <a:lvl8pPr marL="1436637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8pPr>
      <a:lvl9pPr marL="1915514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59159" indent="-359159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8178" indent="-299299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cs typeface="+mn-cs"/>
        </a:defRPr>
      </a:lvl2pPr>
      <a:lvl3pPr marL="1197197" indent="-239439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cs typeface="+mn-cs"/>
        </a:defRPr>
      </a:lvl3pPr>
      <a:lvl4pPr marL="1676076" indent="-239439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54954" indent="-239439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633833" indent="-23943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112712" indent="-23943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591590" indent="-23943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4070469" indent="-23943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79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58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37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514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393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272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151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030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59809"/>
            <a:ext cx="9906000" cy="599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8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5pPr>
      <a:lvl6pPr marL="478879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6pPr>
      <a:lvl7pPr marL="957758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7pPr>
      <a:lvl8pPr marL="1436637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8pPr>
      <a:lvl9pPr marL="1915514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59159" indent="-359159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8178" indent="-299299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cs typeface="+mn-cs"/>
        </a:defRPr>
      </a:lvl2pPr>
      <a:lvl3pPr marL="1197197" indent="-239439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cs typeface="+mn-cs"/>
        </a:defRPr>
      </a:lvl3pPr>
      <a:lvl4pPr marL="1676076" indent="-239439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54954" indent="-239439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633833" indent="-23943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112712" indent="-23943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591590" indent="-23943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4070469" indent="-23943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79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58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37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514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393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272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151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030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6" tIns="47888" rIns="95776" bIns="478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6" tIns="47888" rIns="95776" bIns="478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6" tIns="47888" rIns="95776" bIns="4788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1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6" tIns="47888" rIns="95776" bIns="4788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6" tIns="47888" rIns="95776" bIns="4788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C1798-900B-4A16-9917-BB0C680C8C6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5pPr>
      <a:lvl6pPr marL="478879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6pPr>
      <a:lvl7pPr marL="957758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7pPr>
      <a:lvl8pPr marL="1436637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8pPr>
      <a:lvl9pPr marL="1915514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59159" indent="-359159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8178" indent="-299299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cs typeface="+mn-cs"/>
        </a:defRPr>
      </a:lvl2pPr>
      <a:lvl3pPr marL="1197197" indent="-239439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cs typeface="+mn-cs"/>
        </a:defRPr>
      </a:lvl3pPr>
      <a:lvl4pPr marL="1676076" indent="-239439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54954" indent="-239439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633833" indent="-23943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112712" indent="-23943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591590" indent="-23943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4070469" indent="-23943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79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58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37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514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393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272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151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030" algn="l" defTabSz="957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https://www.bot.or.th/Thai/DebtSecurities/Auction/Schedule/Pages/default.aspx" TargetMode="Externa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hyperlink" Target="https://www.bot.or.th/Thai/DebtSecurities/Auction/Schedule/Pages/default.aspx" TargetMode="Externa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204520"/>
            <a:ext cx="990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800" b="1" dirty="0" smtClean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ตลาด</a:t>
            </a:r>
            <a:r>
              <a:rPr lang="th-TH" sz="4800" b="1" dirty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ตราสารหนี้</a:t>
            </a:r>
            <a:r>
              <a:rPr lang="th-TH" sz="4800" b="1" dirty="0" smtClean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ไทยในปัจจุบัน</a:t>
            </a:r>
            <a:endParaRPr lang="en-US" sz="4800" b="1" dirty="0" smtClean="0">
              <a:solidFill>
                <a:srgbClr val="0070C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000" y="5374203"/>
            <a:ext cx="90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dia New" pitchFamily="34" charset="-34"/>
                <a:cs typeface="Cordia New" pitchFamily="34" charset="-34"/>
              </a:rPr>
              <a:t>25 </a:t>
            </a:r>
            <a:r>
              <a:rPr lang="th-TH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dia New" pitchFamily="34" charset="-34"/>
                <a:cs typeface="Cordia New" pitchFamily="34" charset="-34"/>
              </a:rPr>
              <a:t>พฤษภาคม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dia New" pitchFamily="34" charset="-34"/>
                <a:cs typeface="Cordia New" pitchFamily="34" charset="-34"/>
              </a:rPr>
              <a:t>255</a:t>
            </a:r>
            <a:r>
              <a:rPr lang="th-TH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dia New" pitchFamily="34" charset="-34"/>
                <a:cs typeface="Cordia New" pitchFamily="34" charset="-34"/>
              </a:rPr>
              <a:t>9</a:t>
            </a:r>
            <a:endParaRPr lang="th-TH" sz="3200" b="1" dirty="0">
              <a:solidFill>
                <a:schemeClr val="tx1">
                  <a:lumMod val="65000"/>
                  <a:lumOff val="3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076" name="Picture 4" descr="http://www.uasean.com/images/blog/20130331161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8" y="857253"/>
            <a:ext cx="3825752" cy="2357433"/>
          </a:xfrm>
          <a:prstGeom prst="rect">
            <a:avLst/>
          </a:prstGeom>
          <a:noFill/>
        </p:spPr>
      </p:pic>
      <p:pic>
        <p:nvPicPr>
          <p:cNvPr id="3078" name="Picture 6" descr="http://thaitechno.net/CDA/File/News/News_35649_190706130_full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40" y="857232"/>
            <a:ext cx="2595543" cy="2357454"/>
          </a:xfrm>
          <a:prstGeom prst="rect">
            <a:avLst/>
          </a:prstGeom>
          <a:noFill/>
        </p:spPr>
      </p:pic>
      <p:pic>
        <p:nvPicPr>
          <p:cNvPr id="3074" name="Picture 2" descr="http://www.prachachat.net/online/2015/03/14265042331426504261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2" y="875505"/>
            <a:ext cx="3593166" cy="2339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3774" r="8433" b="5660"/>
          <a:stretch>
            <a:fillRect/>
          </a:stretch>
        </p:blipFill>
        <p:spPr bwMode="auto">
          <a:xfrm>
            <a:off x="4310058" y="1071546"/>
            <a:ext cx="5595942" cy="289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10</a:t>
            </a:fld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2547887" y="214290"/>
            <a:ext cx="735811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th-TH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ตราสารหนี้ที่ออกโดยกระทรวงการคลัง</a:t>
            </a:r>
            <a:r>
              <a:rPr lang="en-US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  </a:t>
            </a:r>
            <a:endParaRPr lang="th-TH" sz="32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dia New" pitchFamily="34" charset="-34"/>
              <a:ea typeface="+mj-ea"/>
              <a:cs typeface="Cordia New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138" y="1500174"/>
            <a:ext cx="3077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มีวัตถุประสงค์เพื่อกู้เงินมาใช้จ่ายตามงบประมาณ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เป็นตราสารหนี้ระยะกลางถึงยาว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อัตราดอกเบี้ยคงที่ จ่ายทุก 6 เดือน</a:t>
            </a:r>
            <a:endParaRPr lang="th-TH" sz="2000" dirty="0"/>
          </a:p>
        </p:txBody>
      </p:sp>
      <p:sp>
        <p:nvSpPr>
          <p:cNvPr id="11" name="Pentagon 10"/>
          <p:cNvSpPr/>
          <p:nvPr/>
        </p:nvSpPr>
        <p:spPr>
          <a:xfrm>
            <a:off x="232139" y="1000108"/>
            <a:ext cx="2708691" cy="428628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48" y="1000108"/>
            <a:ext cx="286347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พันธบัตรดอกเบี้ยคงที่</a:t>
            </a:r>
            <a:endParaRPr lang="th-TH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876" t="1443" r="7885" b="4479"/>
          <a:stretch>
            <a:fillRect/>
          </a:stretch>
        </p:blipFill>
        <p:spPr bwMode="auto">
          <a:xfrm>
            <a:off x="0" y="3919358"/>
            <a:ext cx="5667380" cy="293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16" y="928670"/>
            <a:ext cx="48101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11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399092" y="142852"/>
            <a:ext cx="735811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th-TH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มูลค่าคงค้างพันธบัตรดอกเบี้ยคงที่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714884"/>
            <a:ext cx="3881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LB            19          6     A</a:t>
            </a:r>
            <a:endParaRPr lang="th-TH" sz="2000" b="1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Loan Bond</a:t>
            </a:r>
            <a:r>
              <a:rPr lang="th-TH" sz="20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20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ปีครบกำหนด  </a:t>
            </a:r>
            <a:r>
              <a:rPr lang="en-US" sz="20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20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เดือน </a:t>
            </a:r>
            <a:r>
              <a:rPr lang="en-US" sz="20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20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รุ่น   </a:t>
            </a:r>
            <a:endParaRPr lang="en-US" sz="2000" b="1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68" y="4214818"/>
            <a:ext cx="2654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การอ่านรุ่นตราสารหนี้</a:t>
            </a:r>
            <a:r>
              <a:rPr lang="en-US" sz="20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000" b="1" u="sng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ระยะยาว</a:t>
            </a:r>
            <a:endParaRPr lang="en-US" sz="2000" b="1" u="sng" dirty="0">
              <a:solidFill>
                <a:srgbClr val="7030A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2" y="3286116"/>
            <a:ext cx="6096008" cy="357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710375" y="3714752"/>
            <a:ext cx="233364" cy="2643206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/>
        </p:nvSpPr>
        <p:spPr>
          <a:xfrm rot="10800000">
            <a:off x="6596074" y="993189"/>
            <a:ext cx="2708691" cy="500066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12</a:t>
            </a:fld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2470530" y="214290"/>
            <a:ext cx="735811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th-TH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ตราสารหนี้ที่ออกโดยกระทรวงการคลัง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0323" y="1636131"/>
            <a:ext cx="344093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1900" b="1" dirty="0" smtClean="0">
                <a:latin typeface="Cordia New" pitchFamily="34" charset="-34"/>
                <a:cs typeface="Cordia New" pitchFamily="34" charset="-34"/>
              </a:rPr>
              <a:t>มีวัตถุประสงค์เพื่อส่งเสริมการออมของประชาชน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1900" b="1" dirty="0" smtClean="0">
                <a:latin typeface="Cordia New" pitchFamily="34" charset="-34"/>
                <a:cs typeface="Cordia New" pitchFamily="34" charset="-34"/>
              </a:rPr>
              <a:t>ลักษณะทั่วไปเหมือนพันธบัตรเงินกู้ แต่เน้นจำหน่ายให้กับประชาชนทั่วไป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1900" b="1" dirty="0" smtClean="0">
                <a:latin typeface="Cordia New" pitchFamily="34" charset="-34"/>
                <a:cs typeface="Cordia New" pitchFamily="34" charset="-34"/>
              </a:rPr>
              <a:t>อาจมีข้อจำกัดการโอนในช่วงแรกของการออกตราสาร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3465" y="1067099"/>
            <a:ext cx="286347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พันธบัตรออมทรัพย์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r="9248" b="5125"/>
          <a:stretch>
            <a:fillRect/>
          </a:stretch>
        </p:blipFill>
        <p:spPr bwMode="auto">
          <a:xfrm>
            <a:off x="95216" y="857232"/>
            <a:ext cx="607223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 r="9874" b="5232"/>
          <a:stretch>
            <a:fillRect/>
          </a:stretch>
        </p:blipFill>
        <p:spPr bwMode="auto">
          <a:xfrm>
            <a:off x="3738554" y="3929066"/>
            <a:ext cx="6072230" cy="285752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13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470530" y="214290"/>
            <a:ext cx="735811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th-TH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มูลค่าคงค้างพันธบัตรออมทรัพย์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5886"/>
          <a:stretch>
            <a:fillRect/>
          </a:stretch>
        </p:blipFill>
        <p:spPr bwMode="auto">
          <a:xfrm>
            <a:off x="428628" y="1217240"/>
            <a:ext cx="9167842" cy="478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8092" y="4429132"/>
            <a:ext cx="107157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รุ่น</a:t>
            </a:r>
            <a:endParaRPr lang="en-US" sz="2000" b="1" dirty="0" smtClean="0">
              <a:latin typeface="Cordia New" pitchFamily="34" charset="-34"/>
              <a:cs typeface="Cordia New" pitchFamily="34" charset="-34"/>
            </a:endParaRPr>
          </a:p>
          <a:p>
            <a:endParaRPr lang="th-TH" sz="6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วันออก</a:t>
            </a:r>
            <a:endParaRPr lang="en-US" sz="2000" b="1" dirty="0" smtClean="0">
              <a:latin typeface="Cordia New" pitchFamily="34" charset="-34"/>
              <a:cs typeface="Cordia New" pitchFamily="34" charset="-34"/>
            </a:endParaRPr>
          </a:p>
          <a:p>
            <a:endParaRPr lang="th-TH" sz="4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อายุ</a:t>
            </a:r>
            <a:endParaRPr lang="en-US" sz="2000" b="1" dirty="0" smtClean="0">
              <a:latin typeface="Cordia New" pitchFamily="34" charset="-34"/>
              <a:cs typeface="Cordia New" pitchFamily="34" charset="-34"/>
            </a:endParaRPr>
          </a:p>
          <a:p>
            <a:endParaRPr lang="en-US" sz="6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000" b="1" dirty="0" smtClean="0">
                <a:latin typeface="Cordia New" pitchFamily="34" charset="-34"/>
                <a:cs typeface="Cordia New" pitchFamily="34" charset="-34"/>
              </a:rPr>
              <a:t>Issue size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18"/>
          <p:cNvSpPr/>
          <p:nvPr/>
        </p:nvSpPr>
        <p:spPr>
          <a:xfrm rot="10800000">
            <a:off x="5572129" y="4494243"/>
            <a:ext cx="3250429" cy="642942"/>
          </a:xfrm>
          <a:prstGeom prst="homePlate">
            <a:avLst>
              <a:gd name="adj" fmla="val 27836"/>
            </a:avLst>
          </a:prstGeom>
          <a:solidFill>
            <a:srgbClr val="3366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31474" y="6310336"/>
            <a:ext cx="2311400" cy="476250"/>
          </a:xfrm>
        </p:spPr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14</a:t>
            </a:fld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2393139" y="138934"/>
            <a:ext cx="735811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th-TH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ตราสารหนี้ที่ออกโดยกระทรวงการคลัง</a:t>
            </a:r>
          </a:p>
        </p:txBody>
      </p:sp>
      <p:sp>
        <p:nvSpPr>
          <p:cNvPr id="16" name="Pentagon 15"/>
          <p:cNvSpPr/>
          <p:nvPr/>
        </p:nvSpPr>
        <p:spPr>
          <a:xfrm>
            <a:off x="696486" y="928670"/>
            <a:ext cx="3250429" cy="642942"/>
          </a:xfrm>
          <a:prstGeom prst="homePlate">
            <a:avLst>
              <a:gd name="adj" fmla="val 27836"/>
            </a:avLst>
          </a:prstGeom>
          <a:solidFill>
            <a:schemeClr val="accent5">
              <a:lumMod val="2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696486" y="1000109"/>
            <a:ext cx="3095647" cy="56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th-TH" sz="18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พันธบัตรประเภทอัตราดอกเบี้ยลอยตัว </a:t>
            </a:r>
            <a:r>
              <a:rPr lang="en-US" sz="18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(Floating Rate Bond)</a:t>
            </a:r>
            <a:endParaRPr lang="th-TH" sz="18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703" y="1643050"/>
            <a:ext cx="362547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1900" b="1" dirty="0" smtClean="0">
                <a:latin typeface="Cordia New" pitchFamily="34" charset="-34"/>
                <a:cs typeface="Cordia New" pitchFamily="34" charset="-34"/>
              </a:rPr>
              <a:t>ผู้ลงทุนได้รับผลตอบแทนที่อ้างอิงกับอัตราดอกเบี้ย</a:t>
            </a:r>
            <a:r>
              <a:rPr lang="en-US" sz="1900" b="1" dirty="0" smtClean="0">
                <a:latin typeface="Cordia New" pitchFamily="34" charset="-34"/>
                <a:cs typeface="Cordia New" pitchFamily="34" charset="-34"/>
              </a:rPr>
              <a:t> BIBOR (6 </a:t>
            </a:r>
            <a:r>
              <a:rPr lang="th-TH" sz="1900" b="1" dirty="0" smtClean="0">
                <a:latin typeface="Cordia New" pitchFamily="34" charset="-34"/>
                <a:cs typeface="Cordia New" pitchFamily="34" charset="-34"/>
              </a:rPr>
              <a:t>เดือน) </a:t>
            </a:r>
            <a:r>
              <a:rPr lang="en-US" sz="1900" b="1" dirty="0" smtClean="0">
                <a:latin typeface="Cordia New" pitchFamily="34" charset="-34"/>
                <a:cs typeface="Cordia New" pitchFamily="34" charset="-34"/>
              </a:rPr>
              <a:t>-</a:t>
            </a:r>
            <a:r>
              <a:rPr lang="th-TH" sz="19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1900" b="1" dirty="0" smtClean="0">
                <a:latin typeface="Cordia New" pitchFamily="34" charset="-34"/>
                <a:cs typeface="Cordia New" pitchFamily="34" charset="-34"/>
              </a:rPr>
              <a:t>0.15%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 </a:t>
            </a:r>
            <a:br>
              <a:rPr lang="th-TH" b="1" dirty="0" smtClean="0"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LBF 165A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)</a:t>
            </a:r>
            <a:endParaRPr lang="th-TH" sz="1900" dirty="0"/>
          </a:p>
        </p:txBody>
      </p:sp>
      <p:sp>
        <p:nvSpPr>
          <p:cNvPr id="20" name="TextBox 19"/>
          <p:cNvSpPr txBox="1"/>
          <p:nvPr/>
        </p:nvSpPr>
        <p:spPr>
          <a:xfrm>
            <a:off x="5726912" y="4429132"/>
            <a:ext cx="3095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พันธบัต</a:t>
            </a:r>
            <a:r>
              <a:rPr lang="en-US" sz="2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ร</a:t>
            </a:r>
            <a:r>
              <a:rPr lang="th-TH" sz="2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ชดเชยเงินเฟ้อ </a:t>
            </a:r>
            <a:endParaRPr lang="en-US" sz="2000" b="1" dirty="0" smtClean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(Inflation-linked Bond)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7347" y="5208624"/>
            <a:ext cx="4333905" cy="723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1800" b="1" dirty="0" smtClean="0">
                <a:latin typeface="Cordia New" pitchFamily="34" charset="-34"/>
                <a:cs typeface="Cordia New" pitchFamily="34" charset="-34"/>
              </a:rPr>
              <a:t>ผู้ลงทุนจะได้รับผลตอบแทนรวมเหนืออัตราเงินเฟ้อ</a:t>
            </a:r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 </a:t>
            </a:r>
            <a:endParaRPr lang="th-TH" sz="1800" b="1" dirty="0" smtClean="0">
              <a:latin typeface="Cordia New" pitchFamily="34" charset="-34"/>
              <a:cs typeface="Cordia New" pitchFamily="34" charset="-34"/>
            </a:endParaRP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1800" b="1" dirty="0" smtClean="0">
                <a:latin typeface="Cordia New" pitchFamily="34" charset="-34"/>
                <a:cs typeface="Cordia New" pitchFamily="34" charset="-34"/>
              </a:rPr>
              <a:t>ดอกเบี้ยที่แท้จริง (คงที่) ที่ 1.2</a:t>
            </a:r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%-1.25%</a:t>
            </a:r>
            <a:endParaRPr lang="th-TH" sz="1800" b="1" dirty="0" smtClean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363" y="1000108"/>
            <a:ext cx="47721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16" y="3476016"/>
            <a:ext cx="5214974" cy="331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096140" y="3269606"/>
            <a:ext cx="1082348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LBF 165A  (0.13)</a:t>
            </a:r>
            <a:endParaRPr lang="en-US" sz="9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EAC90-50E5-42CB-B124-E160980462AC}" type="slidenum">
              <a:rPr lang="en-US" smtClean="0">
                <a:latin typeface="Cordia New" pitchFamily="34" charset="-34"/>
                <a:cs typeface="Cordia New" pitchFamily="34" charset="-34"/>
              </a:rPr>
              <a:pPr>
                <a:defRPr/>
              </a:pPr>
              <a:t>15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6469" y="119698"/>
            <a:ext cx="6655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การลงทุนผ่านตลาดแรก</a:t>
            </a:r>
            <a:endParaRPr lang="th-TH" sz="3200" b="1" dirty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921" y="990600"/>
            <a:ext cx="92869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700" b="1" i="1" u="sng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การลงทุนในตั๋วเงินคลัง และ</a:t>
            </a:r>
            <a:r>
              <a:rPr lang="en-US" sz="2700" b="1" i="1" u="sng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700" b="1" i="1" u="sng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พันธบัตรรัฐบาล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704" y="1483448"/>
            <a:ext cx="8899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itchFamily="2" charset="2"/>
              <a:buChar char="§"/>
            </a:pPr>
            <a:r>
              <a:rPr lang="th-TH" sz="24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ธนาคารแห่งประเทศไทยเป็นผู้ดำเนินการประมูล ผู้ลงทุนสามารถซื้อตราสารหนี้ภาครัฐ</a:t>
            </a:r>
          </a:p>
          <a:p>
            <a:pPr marL="180975" indent="-180975"/>
            <a:r>
              <a:rPr lang="th-TH" sz="24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จากตลาดแรก </a:t>
            </a:r>
            <a:r>
              <a:rPr lang="en-US" sz="24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(Primary Market) </a:t>
            </a:r>
            <a:r>
              <a:rPr lang="th-TH" sz="24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ผ่าน 2 ช่องทาง ดังนี้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406" y="5467665"/>
            <a:ext cx="855427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) </a:t>
            </a:r>
            <a:r>
              <a:rPr lang="th-TH" sz="24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การฝากประมูลผ่านสถาบันการเงินที่เป็น </a:t>
            </a:r>
            <a:r>
              <a:rPr lang="en-US" sz="24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Dealer</a:t>
            </a:r>
            <a:endParaRPr lang="th-TH" sz="2400" b="1" dirty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844" y="2274412"/>
            <a:ext cx="875115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th-TH" sz="24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การเข้าประมูลแบบไม่แข่งขันราคา </a:t>
            </a:r>
            <a:r>
              <a:rPr lang="en-US" sz="24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(Non-Competitive Bidding: NCB)</a:t>
            </a:r>
            <a:r>
              <a:rPr lang="th-TH" sz="24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marL="457200" indent="-9525">
              <a:buFont typeface="Wingdings" pitchFamily="2" charset="2"/>
              <a:buChar char="§"/>
            </a:pPr>
            <a:r>
              <a:rPr lang="th-TH" sz="24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เสนอซื้อผ่าน</a:t>
            </a:r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MOF outright PD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(14 ราย)</a:t>
            </a:r>
          </a:p>
          <a:p>
            <a:pPr marL="457200" indent="-9525">
              <a:buFont typeface="Wingdings" pitchFamily="2" charset="2"/>
              <a:buChar char="§"/>
            </a:pP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 เสนอซื้อไม่ต่ำกว่า</a:t>
            </a:r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4 ล้านบาทต่อ</a:t>
            </a:r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PD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โดยทุก</a:t>
            </a:r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PD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รวมกันต้องไม่เกิน 20 </a:t>
            </a:r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%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ของวงเงินประมูล</a:t>
            </a:r>
            <a:endParaRPr lang="en-US" sz="2200" b="1" dirty="0" smtClean="0">
              <a:solidFill>
                <a:srgbClr val="002060"/>
              </a:solidFill>
              <a:latin typeface="Cordia New" pitchFamily="34" charset="-34"/>
              <a:cs typeface="Cordia New" pitchFamily="34" charset="-34"/>
            </a:endParaRPr>
          </a:p>
          <a:p>
            <a:pPr marL="457200" indent="-9525"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จัดสรรในราคาอัตราถัวเฉลี่ยของอัตราผลตอบแทนการประมูลแบบแข่งขันราคา</a:t>
            </a:r>
            <a:endParaRPr lang="en-US" sz="2200" b="1" dirty="0" smtClean="0">
              <a:solidFill>
                <a:srgbClr val="002060"/>
              </a:solidFill>
              <a:latin typeface="Cordia New" pitchFamily="34" charset="-34"/>
              <a:cs typeface="Cordia New" pitchFamily="34" charset="-34"/>
            </a:endParaRPr>
          </a:p>
          <a:p>
            <a:pPr marL="457200" indent="-9525"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การจัดสรรพันธบัตร </a:t>
            </a:r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(Allotment)</a:t>
            </a:r>
          </a:p>
          <a:p>
            <a:pPr marL="457200" indent="-9525"/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ส่วนที่ 1</a:t>
            </a:r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จัดสรรพันธบัตรให้แก่ผู้เสนอซื้อในวงเงินประมูลส่วนที่ไม่เกิน 100 ล้านบาท แรกก่อน</a:t>
            </a:r>
            <a:endParaRPr lang="en-US" sz="2200" b="1" dirty="0" smtClean="0">
              <a:solidFill>
                <a:srgbClr val="002060"/>
              </a:solidFill>
              <a:latin typeface="Cordia New" pitchFamily="34" charset="-34"/>
              <a:cs typeface="Cordia New" pitchFamily="34" charset="-34"/>
            </a:endParaRPr>
          </a:p>
          <a:p>
            <a:pPr marL="457200" indent="-9525"/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ส่วนที่ 2</a:t>
            </a:r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จัดสรรพันธบัตรส่วนที่เหลือ เพิ่มเติมตามสัดส่วนจำนวนที่ซื้อให้แก่ผู้เสนอซื้อในวงเงินประมูลส่วนที่เกิน 100 ล้านบาท</a:t>
            </a:r>
          </a:p>
          <a:p>
            <a:pPr marL="457200" indent="-9525">
              <a:buFont typeface="Wingdings" pitchFamily="2" charset="2"/>
              <a:buChar char="§"/>
            </a:pPr>
            <a:endParaRPr lang="en-US" sz="2400" b="1" dirty="0" smtClean="0">
              <a:solidFill>
                <a:srgbClr val="00206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46" y="71414"/>
            <a:ext cx="8915400" cy="1143000"/>
          </a:xfrm>
        </p:spPr>
        <p:txBody>
          <a:bodyPr/>
          <a:lstStyle/>
          <a:p>
            <a:pPr algn="r"/>
            <a:r>
              <a:rPr lang="th-TH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ตรวจสอบปฏิทินการประมูลล่วงหน้า</a:t>
            </a:r>
            <a:endParaRPr lang="en-US" sz="3600" dirty="0">
              <a:solidFill>
                <a:srgbClr val="FFC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9B00D-2B21-4089-9116-0D8CE09FBED9}" type="slidenum">
              <a:rPr lang="en-US" smtClean="0"/>
              <a:pPr>
                <a:defRPr/>
              </a:pPr>
              <a:t>16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66654" y="1214422"/>
            <a:ext cx="95964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โดยปกติกระทรวงการคลัง และ ธปท. </a:t>
            </a:r>
            <a:r>
              <a:rPr lang="th-TH" sz="3200" b="1" u="sng" dirty="0" smtClean="0">
                <a:latin typeface="Cordia New" pitchFamily="34" charset="-34"/>
                <a:cs typeface="Cordia New" pitchFamily="34" charset="-34"/>
              </a:rPr>
              <a:t>มีกำหนดการประมูลพันธบัตรทุกสัปดาห์ 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ดังนี้</a:t>
            </a:r>
          </a:p>
          <a:p>
            <a:r>
              <a:rPr lang="th-TH" sz="2800" b="1" dirty="0" smtClean="0">
                <a:solidFill>
                  <a:srgbClr val="CC9900"/>
                </a:solidFill>
                <a:latin typeface="Cordia New" pitchFamily="34" charset="-34"/>
                <a:cs typeface="Cordia New" pitchFamily="34" charset="-34"/>
              </a:rPr>
              <a:t>		</a:t>
            </a:r>
            <a:r>
              <a:rPr lang="th-TH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- จันทร์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:</a:t>
            </a:r>
            <a:r>
              <a:rPr lang="th-TH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 ประมูล ตั๋วเงินคลัง (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TB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xxxxxx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) </a:t>
            </a:r>
            <a:r>
              <a:rPr lang="th-TH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อายุไม่เกิน 1 ปี </a:t>
            </a:r>
          </a:p>
          <a:p>
            <a:r>
              <a:rPr lang="th-TH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		- พุธ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ประมูล พันธบัตรรัฐบาล (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LB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xxxxx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) </a:t>
            </a:r>
            <a:r>
              <a:rPr lang="th-TH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อายุ 1-50 ปี</a:t>
            </a:r>
            <a:endParaRPr lang="en-US" sz="2800" b="1" dirty="0" smtClean="0">
              <a:solidFill>
                <a:schemeClr val="bg2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th-TH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46" y="71414"/>
            <a:ext cx="8915400" cy="1143000"/>
          </a:xfrm>
        </p:spPr>
        <p:txBody>
          <a:bodyPr/>
          <a:lstStyle/>
          <a:p>
            <a:pPr algn="r"/>
            <a:r>
              <a:rPr lang="th-TH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ตรวจสอบปฏิทินการประมูลล่วงหน้า</a:t>
            </a:r>
            <a:endParaRPr lang="en-US" sz="3200" dirty="0">
              <a:solidFill>
                <a:srgbClr val="FFC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530" y="928670"/>
            <a:ext cx="892975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https://www.bot.or.th/Thai/DebtSecurities/Auction/Schedule/Pages/default.aspx</a:t>
            </a:r>
            <a:endParaRPr lang="en-US" dirty="0" smtClean="0"/>
          </a:p>
          <a:p>
            <a:r>
              <a:rPr lang="th-TH" sz="2000" b="1" dirty="0" smtClean="0"/>
              <a:t>ทุกสัปดาห์ที่ 3 จะประกาศตารางประมูลของเดือนถัดไป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8158" y="1714488"/>
            <a:ext cx="127310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May 2016</a:t>
            </a:r>
            <a:endParaRPr 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r="12483" b="5203"/>
          <a:stretch>
            <a:fillRect/>
          </a:stretch>
        </p:blipFill>
        <p:spPr bwMode="auto">
          <a:xfrm>
            <a:off x="434547" y="2071679"/>
            <a:ext cx="880473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18</a:t>
            </a:fld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452406" y="1000108"/>
            <a:ext cx="8072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ก่อนสิ้นแต่ละไตรมาส สบน. จะประกาศตารางประมูลพันธบัตรรัฐบาลล่วงหน้าของ 3 เดือนถัดไป</a:t>
            </a:r>
            <a:endParaRPr lang="th-TH" sz="2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3976" y="0"/>
            <a:ext cx="8382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ตัวอย่างตารางประมูลพันธบัตรรัฐบาล ไตรมาส </a:t>
            </a:r>
            <a:r>
              <a:rPr lang="en-US" sz="3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ปีงบประมาณ 255</a:t>
            </a:r>
            <a:r>
              <a:rPr lang="en-US" sz="3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9</a:t>
            </a:r>
            <a:endParaRPr lang="th-TH" sz="30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1220"/>
          <a:stretch>
            <a:fillRect/>
          </a:stretch>
        </p:blipFill>
        <p:spPr bwMode="auto">
          <a:xfrm>
            <a:off x="533368" y="1500174"/>
            <a:ext cx="8563035" cy="49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19</a:t>
            </a:fld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2309794" y="139463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อัตราผลตอบแทนพันธบัตรรัฐบาล</a:t>
            </a:r>
            <a:endParaRPr lang="th-TH" sz="3200" b="1" u="sng" dirty="0" smtClean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228" y="857232"/>
            <a:ext cx="805817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8224" y="1986685"/>
            <a:ext cx="77153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809625">
              <a:buSzPct val="70000"/>
              <a:buFont typeface="Wingdings" pitchFamily="2" charset="2"/>
              <a:buChar char="q"/>
            </a:pPr>
            <a:r>
              <a:rPr lang="th-TH" sz="3600" b="1" dirty="0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ทันสถานการณ์ตลาดตราสารหนี้ไทย</a:t>
            </a:r>
            <a:endParaRPr lang="en-US" sz="3600" b="1" dirty="0" smtClean="0">
              <a:solidFill>
                <a:schemeClr val="accent1">
                  <a:lumMod val="2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marL="809625" indent="-809625">
              <a:spcBef>
                <a:spcPts val="600"/>
              </a:spcBef>
              <a:buSzPct val="70000"/>
              <a:buFont typeface="Wingdings" pitchFamily="2" charset="2"/>
              <a:buChar char="q"/>
            </a:pPr>
            <a:r>
              <a:rPr lang="th-TH" sz="3600" b="1" dirty="0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ตราสารหนี้ในประเทศไทย</a:t>
            </a:r>
          </a:p>
          <a:p>
            <a:pPr marL="1073150" lvl="1" indent="-595313">
              <a:buSzPct val="70000"/>
              <a:buFont typeface="Courier New" pitchFamily="49" charset="0"/>
              <a:buChar char="o"/>
            </a:pPr>
            <a:r>
              <a:rPr lang="th-TH" sz="3200" b="1" dirty="0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ตราสารหนี้ภาครัฐ</a:t>
            </a:r>
          </a:p>
          <a:p>
            <a:pPr marL="1073150" lvl="1" indent="-595313">
              <a:buSzPct val="70000"/>
              <a:buFont typeface="Courier New" pitchFamily="49" charset="0"/>
              <a:buChar char="o"/>
            </a:pPr>
            <a:r>
              <a:rPr lang="th-TH" sz="3200" b="1" dirty="0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ตราสารหนี้ภาคเอกชน</a:t>
            </a:r>
            <a:endParaRPr lang="th-TH" sz="3600" b="1" dirty="0" smtClean="0">
              <a:solidFill>
                <a:schemeClr val="accent1">
                  <a:lumMod val="2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marL="808038" lvl="1" indent="-808038">
              <a:spcBef>
                <a:spcPts val="600"/>
              </a:spcBef>
              <a:buSzPct val="70000"/>
              <a:buFont typeface="Wingdings" pitchFamily="2" charset="2"/>
              <a:buChar char="q"/>
            </a:pPr>
            <a:r>
              <a:rPr lang="th-TH" sz="3600" b="1" dirty="0" smtClean="0">
                <a:solidFill>
                  <a:schemeClr val="accent1">
                    <a:lumMod val="25000"/>
                  </a:schemeClr>
                </a:solidFill>
                <a:latin typeface="Cordia New" pitchFamily="34" charset="-34"/>
                <a:cs typeface="Cordia New" pitchFamily="34" charset="-34"/>
              </a:rPr>
              <a:t>ช่องทางการลงทุนในตราสารหนี้</a:t>
            </a:r>
          </a:p>
        </p:txBody>
      </p:sp>
      <p:sp>
        <p:nvSpPr>
          <p:cNvPr id="8" name="Rectangle 7"/>
          <p:cNvSpPr/>
          <p:nvPr/>
        </p:nvSpPr>
        <p:spPr>
          <a:xfrm>
            <a:off x="2103978" y="92734"/>
            <a:ext cx="780205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en-US" sz="4000" b="1" smtClean="0">
                <a:ln w="11430"/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Outline</a:t>
            </a:r>
            <a:endParaRPr lang="en-US" sz="4000" dirty="0" smtClean="0">
              <a:ln w="11430"/>
              <a:solidFill>
                <a:srgbClr val="FFFF00"/>
              </a:solidFill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20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309794" y="139463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ตราสารหนี้ที่ออกโดย</a:t>
            </a:r>
            <a:r>
              <a:rPr lang="th-TH" sz="3200" b="1" u="sng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ธนาคารแห่งประเทศไทย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38092" y="1566874"/>
          <a:ext cx="9453594" cy="3931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4535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Cordia New" pitchFamily="34" charset="-34"/>
                          <a:cs typeface="Cordia New" pitchFamily="34" charset="-34"/>
                        </a:rPr>
                        <a:t>พันธบัตรธนาคารแห่งประเทศไทย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2800" b="1" u="sng" dirty="0" smtClean="0">
                          <a:latin typeface="Cordia New" pitchFamily="34" charset="-34"/>
                          <a:cs typeface="Cordia New" pitchFamily="34" charset="-34"/>
                        </a:rPr>
                        <a:t>อายุไม่เกิน</a:t>
                      </a:r>
                      <a:r>
                        <a:rPr lang="th-TH" sz="2800" b="1" u="sng" baseline="0" dirty="0" smtClean="0">
                          <a:latin typeface="Cordia New" pitchFamily="34" charset="-34"/>
                          <a:cs typeface="Cordia New" pitchFamily="34" charset="-34"/>
                        </a:rPr>
                        <a:t> 1 ปี </a:t>
                      </a:r>
                      <a:r>
                        <a:rPr lang="en-US" sz="2800" b="1" u="sng" baseline="0" dirty="0" smtClean="0">
                          <a:latin typeface="Cordia New" pitchFamily="34" charset="-34"/>
                          <a:cs typeface="Cordia New" pitchFamily="34" charset="-34"/>
                        </a:rPr>
                        <a:t>(Central Bank Bill)</a:t>
                      </a:r>
                      <a:r>
                        <a:rPr lang="th-TH" sz="2800" b="1" u="none" baseline="0" dirty="0" smtClean="0"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มีหลายช่วงอายุ ได้แก่ อายุ 14, 91, 180</a:t>
                      </a:r>
                      <a:r>
                        <a:rPr lang="th-TH" sz="28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 วัน และ 343 วัน</a:t>
                      </a:r>
                      <a:endParaRPr lang="en-US" sz="2800" b="1" u="sng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ผู้ซื้อได้ผลตอบแทนในรูปส่วนต่างระหว่างราคาซื้อที่ต่ำกว่าราคาไถ่ถอน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2800" b="1" u="sng" dirty="0" smtClean="0">
                          <a:latin typeface="Cordia New" pitchFamily="34" charset="-34"/>
                          <a:cs typeface="Cordia New" pitchFamily="34" charset="-34"/>
                        </a:rPr>
                        <a:t>อายุเกิน 1 ปี</a:t>
                      </a:r>
                      <a:r>
                        <a:rPr lang="en-US" sz="2800" b="1" u="sng" dirty="0" smtClean="0">
                          <a:latin typeface="Cordia New" pitchFamily="34" charset="-34"/>
                          <a:cs typeface="Cordia New" pitchFamily="34" charset="-34"/>
                        </a:rPr>
                        <a:t> (BOT Bond)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 แบ่งออกเป็น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   - อัตราดอกเบี้ยคงที่ จ่ายทุก 3 เดือน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   - อัตราดอกเบี้ยลอยตัว</a:t>
                      </a:r>
                      <a:r>
                        <a:rPr lang="th-TH" sz="28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จ่ายทุก 3 เดือน </a:t>
                      </a:r>
                      <a:r>
                        <a:rPr lang="th-TH" sz="28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อิงกับ</a:t>
                      </a:r>
                      <a:r>
                        <a:rPr lang="en-US" sz="28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 BIBOR </a:t>
                      </a:r>
                      <a:r>
                        <a:rPr lang="th-TH" sz="28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3 เดือน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74735" y="6453188"/>
            <a:ext cx="2311400" cy="261960"/>
          </a:xfrm>
        </p:spPr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21</a:t>
            </a:fld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2309796" y="201019"/>
            <a:ext cx="73581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th-TH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ตราสารหนี้ที่ออกโดยธนาคารแห่งประเทศไทย</a:t>
            </a:r>
          </a:p>
        </p:txBody>
      </p:sp>
      <p:sp>
        <p:nvSpPr>
          <p:cNvPr id="12" name="Pentagon 11"/>
          <p:cNvSpPr/>
          <p:nvPr/>
        </p:nvSpPr>
        <p:spPr>
          <a:xfrm>
            <a:off x="571469" y="1071546"/>
            <a:ext cx="3095647" cy="500066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078" y="1100064"/>
            <a:ext cx="3173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cs typeface="Cordia New" pitchFamily="34" charset="-34"/>
              </a:rPr>
              <a:t>พันธบัตร ธปท. อายุ</a:t>
            </a:r>
            <a:r>
              <a:rPr lang="th-TH" sz="2000" b="1" dirty="0" smtClean="0">
                <a:solidFill>
                  <a:srgbClr val="FFC000"/>
                </a:solidFill>
                <a:latin typeface="Cordia New" pitchFamily="34" charset="-34"/>
                <a:cs typeface="Cordia New" pitchFamily="34" charset="-34"/>
              </a:rPr>
              <a:t>ไม่เกิน </a:t>
            </a:r>
            <a:r>
              <a:rPr lang="th-TH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cs typeface="Cordia New" pitchFamily="34" charset="-34"/>
              </a:rPr>
              <a:t>1 ปี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cs typeface="Cordia New" pitchFamily="34" charset="-34"/>
              </a:rPr>
              <a:t> (CB)</a:t>
            </a:r>
            <a:endParaRPr lang="th-TH" sz="2000" dirty="0">
              <a:solidFill>
                <a:schemeClr val="tx1">
                  <a:lumMod val="95000"/>
                  <a:lumOff val="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530" y="1632813"/>
            <a:ext cx="344093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1900" b="1" dirty="0" smtClean="0">
                <a:latin typeface="Cordia New" pitchFamily="34" charset="-34"/>
                <a:cs typeface="Cordia New" pitchFamily="34" charset="-34"/>
              </a:rPr>
              <a:t>มีลักษณะเหมือนกับตั๋วเงินคลัง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1900" b="1" dirty="0" smtClean="0">
                <a:latin typeface="Cordia New" pitchFamily="34" charset="-34"/>
                <a:cs typeface="Cordia New" pitchFamily="34" charset="-34"/>
              </a:rPr>
              <a:t>ปัจจุบันมีออกหลายช่วงอายุ ได้แก่ อายุ </a:t>
            </a:r>
            <a:br>
              <a:rPr lang="th-TH" sz="1900" b="1" dirty="0" smtClean="0">
                <a:latin typeface="Cordia New" pitchFamily="34" charset="-34"/>
                <a:cs typeface="Cordia New" pitchFamily="34" charset="-34"/>
              </a:rPr>
            </a:b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 14, 91, 180 วัน และ 343 วัน</a:t>
            </a:r>
            <a:endParaRPr lang="th-TH" sz="1900" b="1" dirty="0" smtClean="0">
              <a:latin typeface="Cordia New" pitchFamily="34" charset="-34"/>
              <a:cs typeface="Cordia New" pitchFamily="34" charset="-34"/>
            </a:endParaRP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1900" b="1" dirty="0" smtClean="0">
                <a:latin typeface="Cordia New" pitchFamily="34" charset="-34"/>
                <a:cs typeface="Cordia New" pitchFamily="34" charset="-34"/>
              </a:rPr>
              <a:t>ผู้ซื้อได้ผลตอบแทนในรูปส่วนต่างจากราคาซื้อที่ต่ำกว่าราคาไถ่ถอน (ราคาหน้าตั๋ว)</a:t>
            </a:r>
            <a:endParaRPr lang="en-US" sz="1900" b="1" dirty="0" smtClean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9756" b="4570"/>
          <a:stretch>
            <a:fillRect/>
          </a:stretch>
        </p:blipFill>
        <p:spPr bwMode="auto">
          <a:xfrm>
            <a:off x="3809992" y="857232"/>
            <a:ext cx="5929354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r="5943" b="3932"/>
          <a:stretch>
            <a:fillRect/>
          </a:stretch>
        </p:blipFill>
        <p:spPr bwMode="auto">
          <a:xfrm>
            <a:off x="19050" y="3857628"/>
            <a:ext cx="636271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22</a:t>
            </a:fld>
            <a:endParaRPr lang="th-TH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0" y="857232"/>
            <a:ext cx="6453198" cy="273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70530" y="214290"/>
            <a:ext cx="735811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th-TH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มูลค่าคงค้างพันธบัตรธปท. ระยะสั้น </a:t>
            </a:r>
            <a:r>
              <a:rPr lang="en-US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(CB)</a:t>
            </a:r>
            <a:endParaRPr lang="th-TH" sz="32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dia New" pitchFamily="34" charset="-34"/>
              <a:ea typeface="+mj-ea"/>
              <a:cs typeface="Cordia New" pitchFamily="34" charset="-34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7960" y="3571876"/>
            <a:ext cx="6559941" cy="325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74735" y="6453188"/>
            <a:ext cx="2311400" cy="261960"/>
          </a:xfrm>
        </p:spPr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23</a:t>
            </a:fld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2309796" y="201019"/>
            <a:ext cx="735811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th-TH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ตราสารหนี้ที่ออกโดยธนาคารแห่งประเทศไทย</a:t>
            </a:r>
          </a:p>
        </p:txBody>
      </p:sp>
      <p:sp>
        <p:nvSpPr>
          <p:cNvPr id="12" name="Pentagon 11"/>
          <p:cNvSpPr/>
          <p:nvPr/>
        </p:nvSpPr>
        <p:spPr>
          <a:xfrm rot="10800000">
            <a:off x="6449369" y="1098650"/>
            <a:ext cx="2998271" cy="500066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6526761" y="1127168"/>
            <a:ext cx="2998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cs typeface="Cordia New" pitchFamily="34" charset="-34"/>
              </a:rPr>
              <a:t>พันธบัตร ธปท. อายุ</a:t>
            </a:r>
            <a:r>
              <a:rPr lang="th-TH" sz="2000" b="1" dirty="0" smtClean="0">
                <a:solidFill>
                  <a:srgbClr val="FFC000"/>
                </a:solidFill>
                <a:latin typeface="Cordia New" pitchFamily="34" charset="-34"/>
                <a:cs typeface="Cordia New" pitchFamily="34" charset="-34"/>
              </a:rPr>
              <a:t>เกิน</a:t>
            </a:r>
            <a:r>
              <a:rPr lang="th-TH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cs typeface="Cordia New" pitchFamily="34" charset="-34"/>
              </a:rPr>
              <a:t> 1 ปี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cs typeface="Cordia New" pitchFamily="34" charset="-34"/>
              </a:rPr>
              <a:t> (BOT)</a:t>
            </a:r>
            <a:endParaRPr lang="th-TH" sz="2000" dirty="0">
              <a:solidFill>
                <a:schemeClr val="tx1">
                  <a:lumMod val="95000"/>
                  <a:lumOff val="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420" y="1670155"/>
            <a:ext cx="33813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1800" b="1" dirty="0" smtClean="0">
                <a:latin typeface="Cordia New" pitchFamily="34" charset="-34"/>
                <a:cs typeface="Cordia New" pitchFamily="34" charset="-34"/>
              </a:rPr>
              <a:t>มีลักษณะเหมือนพันธบัตรรัฐบาล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1800" b="1" dirty="0" smtClean="0">
                <a:latin typeface="Cordia New" pitchFamily="34" charset="-34"/>
                <a:cs typeface="Cordia New" pitchFamily="34" charset="-34"/>
              </a:rPr>
              <a:t>แบ่งออกเป็น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</a:pPr>
            <a:r>
              <a:rPr lang="th-TH" sz="1800" b="1" dirty="0" smtClean="0">
                <a:latin typeface="Cordia New" pitchFamily="34" charset="-34"/>
                <a:cs typeface="Cordia New" pitchFamily="34" charset="-34"/>
              </a:rPr>
              <a:t>    - แบบอัตราดอกเบี้ยคงที่ จ่ายทุก 6 เดือน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</a:pPr>
            <a:r>
              <a:rPr lang="th-TH" sz="1800" b="1" dirty="0" smtClean="0">
                <a:latin typeface="Cordia New" pitchFamily="34" charset="-34"/>
                <a:cs typeface="Cordia New" pitchFamily="34" charset="-34"/>
              </a:rPr>
              <a:t>    - แบบอัตราดอกเบี้ยลอยตัว อิงกับอัตราดอกเบี้ย</a:t>
            </a:r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 BIBOR </a:t>
            </a:r>
            <a:r>
              <a:rPr lang="th-TH" sz="1800" b="1" dirty="0" smtClean="0">
                <a:latin typeface="Cordia New" pitchFamily="34" charset="-34"/>
                <a:cs typeface="Cordia New" pitchFamily="34" charset="-34"/>
              </a:rPr>
              <a:t>3 เดือน จ่ายทุก 3 เดือน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1800" b="1" dirty="0" smtClean="0">
                <a:latin typeface="Cordia New" pitchFamily="34" charset="-34"/>
                <a:cs typeface="Cordia New" pitchFamily="34" charset="-34"/>
              </a:rPr>
              <a:t>นอกจากนี้ยังมีพันธบัตรออมทรัพย์ ธปท. ซึ่งมีลักษณะเช่นเดียวกับพันธบัตรออมทรัพย์ของกระทรวงการคลัง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t="1279" r="9390" b="4935"/>
          <a:stretch>
            <a:fillRect/>
          </a:stretch>
        </p:blipFill>
        <p:spPr bwMode="auto">
          <a:xfrm>
            <a:off x="166654" y="928670"/>
            <a:ext cx="614366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 r="5210" b="1568"/>
          <a:stretch>
            <a:fillRect/>
          </a:stretch>
        </p:blipFill>
        <p:spPr bwMode="auto">
          <a:xfrm>
            <a:off x="23777" y="3900491"/>
            <a:ext cx="644705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24</a:t>
            </a:fld>
            <a:endParaRPr lang="th-TH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58" y="1142984"/>
            <a:ext cx="8358246" cy="481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70530" y="214290"/>
            <a:ext cx="735811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th-TH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มูลค่าคงค้างพันธบัตรธปท. ระยะยาว </a:t>
            </a:r>
            <a:r>
              <a:rPr lang="en-US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(BOT Bond)</a:t>
            </a:r>
            <a:endParaRPr lang="th-TH" sz="32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dia New" pitchFamily="34" charset="-34"/>
              <a:ea typeface="+mj-ea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EAC90-50E5-42CB-B124-E160980462AC}" type="slidenum">
              <a:rPr lang="en-US" smtClean="0">
                <a:latin typeface="Cordia New" pitchFamily="34" charset="-34"/>
                <a:cs typeface="Cordia New" pitchFamily="34" charset="-34"/>
              </a:rPr>
              <a:pPr>
                <a:defRPr/>
              </a:pPr>
              <a:t>25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6469" y="119698"/>
            <a:ext cx="665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การลงทุนผ่านตลาดแรก </a:t>
            </a:r>
            <a:r>
              <a:rPr lang="en-US" sz="3600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(Primary Market)</a:t>
            </a:r>
            <a:endParaRPr lang="th-TH" sz="3600" b="1" dirty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921" y="990600"/>
            <a:ext cx="92869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700" b="1" i="1" u="sng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การลงทุนในพันธบัตร</a:t>
            </a:r>
            <a:r>
              <a:rPr lang="en-US" sz="2700" b="1" i="1" u="sng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700" b="1" i="1" u="sng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ธปท.ระยะสั้น </a:t>
            </a:r>
            <a:r>
              <a:rPr lang="en-US" sz="2700" b="1" i="1" u="sng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(CB) </a:t>
            </a:r>
            <a:r>
              <a:rPr lang="th-TH" sz="2700" b="1" i="1" u="sng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และ ระยะยาว</a:t>
            </a:r>
            <a:r>
              <a:rPr lang="en-US" sz="2700" b="1" i="1" u="sng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 (BOT Bond)</a:t>
            </a:r>
            <a:endParaRPr lang="th-TH" sz="2700" b="1" i="1" u="sng" dirty="0" smtClean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704" y="1483448"/>
            <a:ext cx="8899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itchFamily="2" charset="2"/>
              <a:buChar char="§"/>
            </a:pPr>
            <a:r>
              <a:rPr lang="th-TH" sz="24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ธนาคารแห่งประเทศไทยเป็นผู้จัดการประมูล ผู้ลงทุนสามารถซื้อตราสารหนี้ภาครัฐ</a:t>
            </a:r>
          </a:p>
          <a:p>
            <a:pPr marL="180975" indent="-180975"/>
            <a:r>
              <a:rPr lang="th-TH" sz="24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จากตลาดแรก </a:t>
            </a:r>
            <a:r>
              <a:rPr lang="en-US" sz="24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(Primary Market) </a:t>
            </a:r>
            <a:r>
              <a:rPr lang="th-TH" sz="24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ผ่าน 2 ช่องทาง ดังนี้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406" y="5467665"/>
            <a:ext cx="855427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) </a:t>
            </a:r>
            <a:r>
              <a:rPr lang="th-TH" sz="24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การฝากประมูลผ่านสถาบันการเงินที่เป็น </a:t>
            </a:r>
            <a:r>
              <a:rPr lang="en-US" sz="24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Dealer</a:t>
            </a:r>
            <a:endParaRPr lang="th-TH" sz="2400" b="1" dirty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844" y="2274412"/>
            <a:ext cx="875115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th-TH" sz="24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การเข้าประมูลแบบไม่แข่งขันราคา </a:t>
            </a:r>
            <a:r>
              <a:rPr lang="en-US" sz="24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(Non-Competitive Bidding: NCB)</a:t>
            </a:r>
            <a:r>
              <a:rPr lang="th-TH" sz="24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marL="457200" indent="-9525">
              <a:buFont typeface="Wingdings" pitchFamily="2" charset="2"/>
              <a:buChar char="§"/>
            </a:pPr>
            <a:r>
              <a:rPr lang="th-TH" sz="24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เสนอซื้อผ่าน</a:t>
            </a:r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MOF outright PD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(14 ราย)</a:t>
            </a:r>
          </a:p>
          <a:p>
            <a:pPr marL="457200" indent="-9525">
              <a:buFont typeface="Wingdings" pitchFamily="2" charset="2"/>
              <a:buChar char="§"/>
            </a:pP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 เสนอซื้อไม่ต่ำกว่า</a:t>
            </a:r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4 ล้านบาทต่อ</a:t>
            </a:r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PD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โดยทุก</a:t>
            </a:r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PD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รวมกันต้องไม่เกิน 20 </a:t>
            </a:r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%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ของวงเงินประมูล</a:t>
            </a:r>
            <a:endParaRPr lang="en-US" sz="2200" b="1" dirty="0" smtClean="0">
              <a:solidFill>
                <a:srgbClr val="002060"/>
              </a:solidFill>
              <a:latin typeface="Cordia New" pitchFamily="34" charset="-34"/>
              <a:cs typeface="Cordia New" pitchFamily="34" charset="-34"/>
            </a:endParaRPr>
          </a:p>
          <a:p>
            <a:pPr marL="457200" indent="-9525"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จัดสรรในราคาอัตราถัวเฉลี่ยของอัตราผลตอบแทนการประมูลแบบแข่งขันราคา</a:t>
            </a:r>
            <a:endParaRPr lang="en-US" sz="2200" b="1" dirty="0" smtClean="0">
              <a:solidFill>
                <a:srgbClr val="002060"/>
              </a:solidFill>
              <a:latin typeface="Cordia New" pitchFamily="34" charset="-34"/>
              <a:cs typeface="Cordia New" pitchFamily="34" charset="-34"/>
            </a:endParaRPr>
          </a:p>
          <a:p>
            <a:pPr marL="457200" indent="-9525"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การจัดสรรพันธบัตร </a:t>
            </a:r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(Allotment)</a:t>
            </a:r>
          </a:p>
          <a:p>
            <a:pPr marL="457200" indent="-9525"/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ส่วนที่ 1</a:t>
            </a:r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จัดสรรพันธบัตรให้แก่ผู้เสนอซื้อในวงเงินประมูลส่วนที่ไม่เกิน 100 ล้านบาท แรกก่อน</a:t>
            </a:r>
            <a:endParaRPr lang="en-US" sz="2200" b="1" dirty="0" smtClean="0">
              <a:solidFill>
                <a:srgbClr val="002060"/>
              </a:solidFill>
              <a:latin typeface="Cordia New" pitchFamily="34" charset="-34"/>
              <a:cs typeface="Cordia New" pitchFamily="34" charset="-34"/>
            </a:endParaRPr>
          </a:p>
          <a:p>
            <a:pPr marL="457200" indent="-9525"/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ส่วนที่ 2</a:t>
            </a:r>
            <a:r>
              <a:rPr lang="en-US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22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จัดสรรพันธบัตรส่วนที่เหลือ เพิ่มเติมตามสัดส่วนจำนวนที่ซื้อให้แก่ผู้เสนอซื้อในวงเงินประมูลส่วนที่เกิน 100 ล้านบาท</a:t>
            </a:r>
          </a:p>
          <a:p>
            <a:pPr marL="457200" indent="-9525">
              <a:buFont typeface="Wingdings" pitchFamily="2" charset="2"/>
              <a:buChar char="§"/>
            </a:pPr>
            <a:endParaRPr lang="en-US" sz="2400" b="1" dirty="0" smtClean="0">
              <a:solidFill>
                <a:srgbClr val="00206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46" y="71414"/>
            <a:ext cx="8915400" cy="1143000"/>
          </a:xfrm>
        </p:spPr>
        <p:txBody>
          <a:bodyPr/>
          <a:lstStyle/>
          <a:p>
            <a:pPr algn="r"/>
            <a:r>
              <a:rPr lang="th-TH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ตรวจสอบปฏิทินการประมูลล่วงหน้า</a:t>
            </a:r>
            <a:endParaRPr lang="en-US" sz="3600" dirty="0">
              <a:solidFill>
                <a:srgbClr val="FFC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9B00D-2B21-4089-9116-0D8CE09FBED9}" type="slidenum">
              <a:rPr lang="en-US" smtClean="0"/>
              <a:pPr>
                <a:defRPr/>
              </a:pPr>
              <a:t>26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66654" y="1214422"/>
            <a:ext cx="95964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โดยปกติกระทรวงการคลัง และ ธปท. </a:t>
            </a:r>
            <a:r>
              <a:rPr lang="th-TH" sz="3200" b="1" u="sng" dirty="0" smtClean="0">
                <a:latin typeface="Cordia New" pitchFamily="34" charset="-34"/>
                <a:cs typeface="Cordia New" pitchFamily="34" charset="-34"/>
              </a:rPr>
              <a:t>มีกำหนดการประมูลพันธบัตรทุกสัปดาห์ 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ดังนี้</a:t>
            </a:r>
          </a:p>
          <a:p>
            <a:r>
              <a:rPr lang="th-TH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		- อังคาร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:</a:t>
            </a:r>
            <a:r>
              <a:rPr lang="th-TH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 ประมูล พันธบัตร ธปท. (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CB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xxxxxx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) </a:t>
            </a:r>
            <a:r>
              <a:rPr lang="th-TH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อายุไม่เกิน 1 ปี</a:t>
            </a:r>
          </a:p>
          <a:p>
            <a:r>
              <a:rPr lang="th-TH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                        - พฤหัสบดี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ประมูล พันธบัตร ธปท.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(BOT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xxxx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) </a:t>
            </a:r>
            <a:r>
              <a:rPr lang="th-TH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อายุ 1-3 ปี </a:t>
            </a:r>
          </a:p>
          <a:p>
            <a:r>
              <a:rPr lang="th-TH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		- ศุกร์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ประมูล พันธบัตร ธปท. (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CB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xxxxxx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) </a:t>
            </a:r>
            <a:r>
              <a:rPr lang="th-TH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อายุไม่เกิน 1 ปี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</a:br>
            <a:endParaRPr lang="en-US" sz="2800" b="1" dirty="0" smtClean="0">
              <a:solidFill>
                <a:schemeClr val="bg2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th-TH" sz="2800" b="1" dirty="0" smtClean="0">
                <a:solidFill>
                  <a:schemeClr val="bg2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46" y="71414"/>
            <a:ext cx="8915400" cy="1143000"/>
          </a:xfrm>
        </p:spPr>
        <p:txBody>
          <a:bodyPr/>
          <a:lstStyle/>
          <a:p>
            <a:pPr algn="r"/>
            <a:r>
              <a:rPr lang="th-TH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ตรวจสอบปฏิทินการประมูลล่วงหน้า</a:t>
            </a:r>
            <a:endParaRPr lang="en-US" sz="3200" dirty="0">
              <a:solidFill>
                <a:srgbClr val="FFC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530" y="928670"/>
            <a:ext cx="892975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https://www.bot.or.th/Thai/DebtSecurities/Auction/Schedule/Pages/default.aspx</a:t>
            </a:r>
            <a:endParaRPr lang="en-US" dirty="0" smtClean="0"/>
          </a:p>
          <a:p>
            <a:r>
              <a:rPr lang="th-TH" sz="1800" b="1" dirty="0" smtClean="0"/>
              <a:t>ทุกสัปดาห์ที่ 3 จะประกาศตารางประมูลของเดือนถัดไป</a:t>
            </a:r>
            <a:endParaRPr lang="en-US" sz="1800" b="1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2406" y="1714488"/>
            <a:ext cx="127310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May 2016</a:t>
            </a:r>
            <a:endParaRPr lang="en-US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t="6831" r="6143" b="6071"/>
          <a:stretch>
            <a:fillRect/>
          </a:stretch>
        </p:blipFill>
        <p:spPr bwMode="auto">
          <a:xfrm>
            <a:off x="380968" y="2071678"/>
            <a:ext cx="893675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19953" y="6429396"/>
            <a:ext cx="2311400" cy="261960"/>
          </a:xfrm>
        </p:spPr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28</a:t>
            </a:fld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2309796" y="210372"/>
            <a:ext cx="73581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th-TH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ตราสารหนี้ที่ออกโดยรัฐวิสาหกิจ</a:t>
            </a:r>
          </a:p>
        </p:txBody>
      </p:sp>
      <p:sp>
        <p:nvSpPr>
          <p:cNvPr id="16" name="Pentagon 15"/>
          <p:cNvSpPr/>
          <p:nvPr/>
        </p:nvSpPr>
        <p:spPr>
          <a:xfrm>
            <a:off x="726252" y="857232"/>
            <a:ext cx="2940864" cy="500066"/>
          </a:xfrm>
          <a:prstGeom prst="homePlate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7" name="TextBox 16"/>
          <p:cNvSpPr txBox="1"/>
          <p:nvPr/>
        </p:nvSpPr>
        <p:spPr>
          <a:xfrm>
            <a:off x="803643" y="928670"/>
            <a:ext cx="263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พันธบัตรรัฐวิสาหกิจ</a:t>
            </a:r>
            <a:endParaRPr lang="th-TH" sz="2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530" y="1397326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1800" b="1" dirty="0" smtClean="0">
                <a:latin typeface="Cordia New" pitchFamily="34" charset="-34"/>
                <a:cs typeface="Cordia New" pitchFamily="34" charset="-34"/>
              </a:rPr>
              <a:t>มีลักษณะทั่วไปเช่นเดียวกับพันธบัตรรัฐบาล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1800" b="1" dirty="0" smtClean="0">
                <a:latin typeface="Cordia New" pitchFamily="34" charset="-34"/>
                <a:cs typeface="Cordia New" pitchFamily="34" charset="-34"/>
              </a:rPr>
              <a:t>แบ่งออกเป็น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</a:pPr>
            <a:r>
              <a:rPr lang="th-TH" sz="1800" b="1" dirty="0" smtClean="0">
                <a:latin typeface="Cordia New" pitchFamily="34" charset="-34"/>
                <a:cs typeface="Cordia New" pitchFamily="34" charset="-34"/>
              </a:rPr>
              <a:t>    - </a:t>
            </a:r>
            <a:r>
              <a:rPr lang="th-TH" sz="20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พันธบัตรรัฐวิสาหกิจที่ </a:t>
            </a:r>
            <a:r>
              <a:rPr lang="th-TH" sz="2400" b="1" u="sng" dirty="0" smtClean="0">
                <a:solidFill>
                  <a:srgbClr val="CC3300"/>
                </a:solidFill>
                <a:latin typeface="Cordia New" pitchFamily="34" charset="-34"/>
                <a:cs typeface="Cordia New" pitchFamily="34" charset="-34"/>
              </a:rPr>
              <a:t>ค้ำ</a:t>
            </a: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0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ประกันโดยกระทรวงการคลัง</a:t>
            </a:r>
            <a:endParaRPr lang="th-TH" sz="1800" b="1" dirty="0" smtClean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 r="9779" b="2325"/>
          <a:stretch>
            <a:fillRect/>
          </a:stretch>
        </p:blipFill>
        <p:spPr bwMode="auto">
          <a:xfrm>
            <a:off x="166654" y="3857628"/>
            <a:ext cx="6315119" cy="289562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 r="7419" b="2381"/>
          <a:stretch>
            <a:fillRect/>
          </a:stretch>
        </p:blipFill>
        <p:spPr bwMode="auto">
          <a:xfrm>
            <a:off x="3962067" y="857232"/>
            <a:ext cx="577727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29</a:t>
            </a:fld>
            <a:endParaRPr lang="th-TH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44" y="1071546"/>
            <a:ext cx="876513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70530" y="214290"/>
            <a:ext cx="735811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th-TH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มูลค่าคงค้างพันธบัตรรัฐวิสาหกิจที่</a:t>
            </a:r>
            <a:r>
              <a:rPr lang="th-TH" sz="28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ค้ำประกัน</a:t>
            </a:r>
            <a:r>
              <a:rPr lang="th-TH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โดย ก.คลัง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12350" r="16399" b="8015"/>
          <a:stretch>
            <a:fillRect/>
          </a:stretch>
        </p:blipFill>
        <p:spPr bwMode="auto">
          <a:xfrm>
            <a:off x="6238884" y="1857364"/>
            <a:ext cx="331995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75278" y="71416"/>
            <a:ext cx="547778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th-TH" sz="3200" b="1" dirty="0" smtClean="0">
                <a:ln w="11430"/>
                <a:solidFill>
                  <a:srgbClr val="FFFF00"/>
                </a:solidFill>
                <a:latin typeface="Calibri" pitchFamily="34" charset="0"/>
              </a:rPr>
              <a:t>ยอดคงค้างตลาดตราสารหนี้ไทยขยายตัวต่อเนื่อง</a:t>
            </a:r>
            <a:endParaRPr lang="en-US" sz="3200" b="1" dirty="0" smtClean="0">
              <a:ln w="11430"/>
              <a:solidFill>
                <a:srgbClr val="CC6600"/>
              </a:solidFill>
              <a:latin typeface="Calibri" pitchFamily="34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7594600" y="6373674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6" tIns="47888" rIns="95776" bIns="47888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57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416C-92DF-4106-BF26-F24C6D96E79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786454"/>
            <a:ext cx="990600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254BB5"/>
                </a:solidFill>
                <a:latin typeface="Cordia New" pitchFamily="34" charset="-34"/>
                <a:cs typeface="Cordia New" pitchFamily="34" charset="-34"/>
              </a:rPr>
              <a:t>ล่าสุด ยอดคงค้างของตลาดตราสารหนี้ไทยอยู่ที่ </a:t>
            </a:r>
            <a:r>
              <a:rPr lang="th-TH" sz="2800" b="1" u="sng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10.</a:t>
            </a:r>
            <a:r>
              <a:rPr lang="en-US" sz="2800" b="1" u="sng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23</a:t>
            </a:r>
            <a:r>
              <a:rPr lang="th-TH" sz="2800" b="1" u="sng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 ล้านล้านบาท</a:t>
            </a:r>
            <a:r>
              <a:rPr lang="th-TH" sz="28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   </a:t>
            </a:r>
            <a:endParaRPr lang="th-TH" sz="2400" b="1" dirty="0" smtClean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  <a:p>
            <a:pPr algn="ctr"/>
            <a:r>
              <a:rPr lang="th-TH" sz="2400" b="1" dirty="0" smtClean="0">
                <a:solidFill>
                  <a:srgbClr val="254BB5"/>
                </a:solidFill>
                <a:latin typeface="Cordia New" pitchFamily="34" charset="-34"/>
                <a:cs typeface="Cordia New" pitchFamily="34" charset="-34"/>
              </a:rPr>
              <a:t>เพิ่มขึ้น </a:t>
            </a:r>
            <a:r>
              <a:rPr lang="en-US" sz="2400" b="1" dirty="0" smtClean="0">
                <a:solidFill>
                  <a:srgbClr val="254BB5"/>
                </a:solidFill>
                <a:latin typeface="Cordia New" pitchFamily="34" charset="-34"/>
                <a:cs typeface="Cordia New" pitchFamily="34" charset="-34"/>
              </a:rPr>
              <a:t>2</a:t>
            </a:r>
            <a:r>
              <a:rPr lang="th-TH" sz="2400" b="1" dirty="0" smtClean="0">
                <a:solidFill>
                  <a:srgbClr val="254BB5"/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sz="2400" b="1" dirty="0" smtClean="0">
                <a:solidFill>
                  <a:srgbClr val="254BB5"/>
                </a:solidFill>
                <a:latin typeface="Cordia New" pitchFamily="34" charset="-34"/>
                <a:cs typeface="Cordia New" pitchFamily="34" charset="-34"/>
              </a:rPr>
              <a:t>05% </a:t>
            </a:r>
            <a:r>
              <a:rPr lang="th-TH" sz="2400" b="1" dirty="0" smtClean="0">
                <a:solidFill>
                  <a:srgbClr val="254BB5"/>
                </a:solidFill>
                <a:latin typeface="Cordia New" pitchFamily="34" charset="-34"/>
                <a:cs typeface="Cordia New" pitchFamily="34" charset="-34"/>
              </a:rPr>
              <a:t>เมื่อเทียบกับสิ้นปีที่แล้ว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965" b="2422"/>
          <a:stretch>
            <a:fillRect/>
          </a:stretch>
        </p:blipFill>
        <p:spPr bwMode="auto">
          <a:xfrm>
            <a:off x="2" y="857232"/>
            <a:ext cx="990599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30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470530" y="214290"/>
            <a:ext cx="735811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th-TH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ตัวอย่างพันธบัตรรัฐวิสาหกิจที่</a:t>
            </a:r>
            <a:r>
              <a:rPr lang="th-TH" sz="2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ค้ำประกัน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58" y="1071546"/>
            <a:ext cx="8167710" cy="489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6299" y="4362456"/>
            <a:ext cx="107157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รุ่น</a:t>
            </a:r>
            <a:endParaRPr lang="en-US" sz="2000" b="1" dirty="0" smtClean="0">
              <a:latin typeface="Cordia New" pitchFamily="34" charset="-34"/>
              <a:cs typeface="Cordia New" pitchFamily="34" charset="-34"/>
            </a:endParaRPr>
          </a:p>
          <a:p>
            <a:endParaRPr lang="th-TH" sz="7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วันออก</a:t>
            </a:r>
            <a:endParaRPr lang="en-US" sz="2000" b="1" dirty="0" smtClean="0">
              <a:latin typeface="Cordia New" pitchFamily="34" charset="-34"/>
              <a:cs typeface="Cordia New" pitchFamily="34" charset="-34"/>
            </a:endParaRPr>
          </a:p>
          <a:p>
            <a:endParaRPr lang="th-TH" sz="6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อายุ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19953" y="6429396"/>
            <a:ext cx="2311400" cy="261960"/>
          </a:xfrm>
        </p:spPr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31</a:t>
            </a:fld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2309796" y="210372"/>
            <a:ext cx="73581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th-TH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ตราสารหนี้ที่ออกโดยรัฐวิสาหกิจ </a:t>
            </a:r>
            <a:r>
              <a:rPr lang="en-US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(</a:t>
            </a:r>
            <a:r>
              <a:rPr lang="th-TH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ต่อ</a:t>
            </a:r>
            <a:r>
              <a:rPr lang="en-US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)</a:t>
            </a:r>
            <a:endParaRPr lang="th-TH" sz="32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dia New" pitchFamily="34" charset="-34"/>
              <a:ea typeface="+mj-ea"/>
              <a:cs typeface="Cordia New" pitchFamily="34" charset="-34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666720" y="1285860"/>
            <a:ext cx="2940864" cy="500066"/>
          </a:xfrm>
          <a:prstGeom prst="homePlate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7" name="TextBox 6"/>
          <p:cNvSpPr txBox="1"/>
          <p:nvPr/>
        </p:nvSpPr>
        <p:spPr>
          <a:xfrm>
            <a:off x="750064" y="1334782"/>
            <a:ext cx="263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พันธบัตรรัฐวิสาหกิจ</a:t>
            </a:r>
            <a:endParaRPr lang="th-TH" sz="2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530" y="1948426"/>
            <a:ext cx="392909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1800" b="1" dirty="0" smtClean="0">
                <a:latin typeface="Cordia New" pitchFamily="34" charset="-34"/>
                <a:cs typeface="Cordia New" pitchFamily="34" charset="-34"/>
              </a:rPr>
              <a:t>แบ่งออกเป็น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</a:pPr>
            <a:r>
              <a:rPr lang="th-TH" sz="1800" b="1" dirty="0" smtClean="0">
                <a:latin typeface="Cordia New" pitchFamily="34" charset="-34"/>
                <a:cs typeface="Cordia New" pitchFamily="34" charset="-34"/>
              </a:rPr>
              <a:t>    - </a:t>
            </a:r>
            <a:r>
              <a:rPr lang="th-TH" sz="20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พันธบัตรรัฐวิสาหกิจที่ </a:t>
            </a:r>
            <a:r>
              <a:rPr lang="th-TH" sz="2400" b="1" u="sng" dirty="0" smtClean="0">
                <a:solidFill>
                  <a:srgbClr val="CC3300"/>
                </a:solidFill>
                <a:latin typeface="Cordia New" pitchFamily="34" charset="-34"/>
                <a:cs typeface="Cordia New" pitchFamily="34" charset="-34"/>
              </a:rPr>
              <a:t>ไม่ </a:t>
            </a:r>
            <a:r>
              <a:rPr lang="th-TH" sz="20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ค้ำประกันโดยกระทรวงการคลัง</a:t>
            </a:r>
            <a:endParaRPr lang="th-TH" sz="2000" dirty="0">
              <a:solidFill>
                <a:srgbClr val="0000FF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r="9815" b="4038"/>
          <a:stretch>
            <a:fillRect/>
          </a:stretch>
        </p:blipFill>
        <p:spPr bwMode="auto">
          <a:xfrm>
            <a:off x="190467" y="3714752"/>
            <a:ext cx="540547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 r="7339" b="3967"/>
          <a:stretch>
            <a:fillRect/>
          </a:stretch>
        </p:blipFill>
        <p:spPr bwMode="auto">
          <a:xfrm>
            <a:off x="4167182" y="857232"/>
            <a:ext cx="557216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32</a:t>
            </a:fld>
            <a:endParaRPr lang="th-TH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/>
          <a:srcRect r="1608" b="2756"/>
          <a:stretch>
            <a:fillRect/>
          </a:stretch>
        </p:blipFill>
        <p:spPr bwMode="auto">
          <a:xfrm>
            <a:off x="595282" y="1142984"/>
            <a:ext cx="873670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70530" y="214290"/>
            <a:ext cx="735811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th-TH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มูลค่าคงค้างพันธบัตรรัฐวิสาหกิจที่</a:t>
            </a:r>
            <a:r>
              <a:rPr lang="th-TH" sz="28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ไม่ค้ำประกัน</a:t>
            </a:r>
            <a:r>
              <a:rPr lang="th-TH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โดย ก.คลัง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23569" t="11975" r="32617" b="1486"/>
          <a:stretch>
            <a:fillRect/>
          </a:stretch>
        </p:blipFill>
        <p:spPr bwMode="auto">
          <a:xfrm>
            <a:off x="7381892" y="1571612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33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470530" y="214290"/>
            <a:ext cx="735811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th-TH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ตัวอย่างพันธบัตรรัฐวิสาหกิจที่</a:t>
            </a:r>
            <a:r>
              <a:rPr lang="th-TH" sz="2800" b="1" u="sng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ไม่ค้ำประกัน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72" y="1142984"/>
            <a:ext cx="78581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23910" y="4395794"/>
            <a:ext cx="107157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รุ่น</a:t>
            </a:r>
            <a:endParaRPr lang="en-US" sz="2000" b="1" dirty="0" smtClean="0">
              <a:latin typeface="Cordia New" pitchFamily="34" charset="-34"/>
              <a:cs typeface="Cordia New" pitchFamily="34" charset="-34"/>
            </a:endParaRPr>
          </a:p>
          <a:p>
            <a:endParaRPr lang="th-TH" sz="9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วันออก</a:t>
            </a:r>
            <a:endParaRPr lang="en-US" sz="2000" b="1" dirty="0" smtClean="0">
              <a:latin typeface="Cordia New" pitchFamily="34" charset="-34"/>
              <a:cs typeface="Cordia New" pitchFamily="34" charset="-34"/>
            </a:endParaRPr>
          </a:p>
          <a:p>
            <a:endParaRPr lang="th-TH" sz="8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อายุ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EAC90-50E5-42CB-B124-E160980462AC}" type="slidenum">
              <a:rPr lang="en-US" smtClean="0"/>
              <a:pPr>
                <a:defRPr/>
              </a:pPr>
              <a:t>34</a:t>
            </a:fld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619060" y="1214422"/>
            <a:ext cx="75069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i="1" u="sng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วิธีการลงทุนในพันธบัตรรัฐวิสาหกิจ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486" y="2066846"/>
            <a:ext cx="89162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thaiDist">
              <a:spcBef>
                <a:spcPts val="600"/>
              </a:spcBef>
              <a:buFont typeface="Wingdings" pitchFamily="2" charset="2"/>
              <a:buChar char="§"/>
            </a:pPr>
            <a:r>
              <a:rPr lang="th-TH" sz="25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สำนักงานบริหารหนี้สาธารณะ (สบน.) เป็นผู้ออกประกาศและตารางประมูล รวมทั้งคัดเลือกผู้จัดการจัดจำหน่าย </a:t>
            </a:r>
            <a:r>
              <a:rPr lang="en-US" sz="25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(Underwriter)</a:t>
            </a:r>
            <a:r>
              <a:rPr lang="th-TH" sz="25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แทนรัฐวิสาหกิจผู้ออกตราสาร</a:t>
            </a:r>
          </a:p>
          <a:p>
            <a:pPr marL="180975" indent="-180975" algn="thaiDist">
              <a:spcBef>
                <a:spcPts val="600"/>
              </a:spcBef>
              <a:buFont typeface="Wingdings" pitchFamily="2" charset="2"/>
              <a:buChar char="§"/>
            </a:pPr>
            <a:r>
              <a:rPr lang="th-TH" sz="25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ผู้จัดการจัดจำหน่าย </a:t>
            </a:r>
            <a:r>
              <a:rPr lang="en-US" sz="25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(Underwriter)</a:t>
            </a:r>
            <a:r>
              <a:rPr lang="th-TH" sz="25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ที่เสนอเงื่อนไขดีที่สุด (วิธีรับ-เปิดซองประมูล) </a:t>
            </a:r>
          </a:p>
          <a:p>
            <a:pPr marL="180975" indent="-180975" algn="thaiDist">
              <a:spcBef>
                <a:spcPts val="600"/>
              </a:spcBef>
            </a:pPr>
            <a:r>
              <a:rPr lang="th-TH" sz="25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	จะได้รับจัดสรรตราสารเพื่อจำหน่ายให้นักลงทุนรายย่อยต่อไป</a:t>
            </a:r>
          </a:p>
          <a:p>
            <a:pPr marL="180975" indent="-180975" algn="thaiDist">
              <a:spcBef>
                <a:spcPts val="600"/>
              </a:spcBef>
              <a:buFont typeface="Wingdings" pitchFamily="2" charset="2"/>
              <a:buChar char="§"/>
            </a:pPr>
            <a:r>
              <a:rPr lang="th-TH" sz="25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ผู้ลงทุนสามารถซื้อผ่านผู้ประกันการจัดจำหน่าย </a:t>
            </a:r>
            <a:r>
              <a:rPr lang="en-US" sz="25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(Underwriter) </a:t>
            </a:r>
            <a:r>
              <a:rPr lang="th-TH" sz="25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ซึ่งส่วนใหญ่เป็นธนาคาร</a:t>
            </a:r>
          </a:p>
          <a:p>
            <a:pPr marL="180975" indent="-180975"/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6500" y="139363"/>
            <a:ext cx="718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การลงทุนผ่านตลาดแรก </a:t>
            </a:r>
            <a:r>
              <a:rPr lang="en-US" sz="3600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(Primary Market) </a:t>
            </a:r>
            <a:endParaRPr lang="th-TH" sz="3600" b="1" dirty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35</a:t>
            </a:fld>
            <a:endParaRPr lang="th-TH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3946" y="71414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กำหนดการกู้เงินของ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SOEs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dia New" pitchFamily="34" charset="-34"/>
              <a:ea typeface="+mj-ea"/>
              <a:cs typeface="Cord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968" y="928670"/>
            <a:ext cx="5500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สบน. ประกาศตารางการออกพันธบัตรล่วงหน้ารายไตรมาส</a:t>
            </a:r>
            <a:endParaRPr lang="th-TH" sz="2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44" y="1428736"/>
            <a:ext cx="8643998" cy="480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36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309794" y="139463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ตราสารหนี้ภาคเอกชน</a:t>
            </a:r>
            <a:endParaRPr lang="th-TH" sz="3600" b="1" u="sng" dirty="0" smtClean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09530" y="1000108"/>
          <a:ext cx="935837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  <a:gridCol w="5929354"/>
              </a:tblGrid>
              <a:tr h="348528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ระยะสั้น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ระยะยาว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114317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อายุไม่เกิน 270 วัน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ตั๋วแลกเงิน หุ้นกู้ระยะสั้น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อายุมากกว่า 270 วัน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Fixed/Float rate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อิงกับ ดอกเบี้ยเงินฝาก ดอกเบี้ยเงินกู้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THBFIX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ประเภททยอยจ่ายคืนเงินต้น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(Amortizing Bond)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ผู้ออกมีสิทธิเรียกคืนก่อนกำหนด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(Callable Bond)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ผู้ถือมีสิทธิไถ่ถอนก่อนกำหนด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(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Puttable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Bond)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หุ้นกู้ด้อยสิทธิ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/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ไม่ด้อยสิทธิ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Basel III</a:t>
                      </a:r>
                      <a:endParaRPr lang="th-TH" sz="2400" b="1" baseline="0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Perpetual Bond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Securitization Bond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613410">
                <a:tc gridSpan="2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ต้องคำนึงถึง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Credit Risk 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คือ ความเสี่ยงในการผิดนัดชำระ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ทำให้โดยทั่วไปผลตอบแทนจะสูงกว่าพันธบัตรรัฐบาล ซึ่งส่วนต่างนี้สะท้อนถึง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Risk Premium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เป็นค่าชดเชยความเสี่ยง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37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309794" y="129581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ความเสี่ยงตราสารหนี้ภาคเอกชน</a:t>
            </a:r>
            <a:endParaRPr lang="th-TH" sz="3200" b="1" u="sng" dirty="0" smtClean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54" y="1214422"/>
            <a:ext cx="92869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u="sng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ความเสี่ยงจากความน่าเชื่อถือ </a:t>
            </a:r>
            <a:r>
              <a:rPr lang="en-US" sz="3200" b="1" u="sng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(Credit Risk)</a:t>
            </a:r>
            <a:r>
              <a:rPr lang="th-TH" sz="3200" b="1" u="sng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เกิดจากการที่ระดับความน่าเชื่อถือของผู้ออกตราสารหนี้เปลี่ยนแปลงไป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จากปัจจัยต่าง ๆ ที่อาจทำให้ไม่ได้รับเงินต้น และดอกเบี้ยในจำนวน และเวลา ที่กำหนด</a:t>
            </a:r>
            <a:endParaRPr lang="en-US" sz="3200" b="1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00800"/>
            <a:ext cx="9906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2750" y="76200"/>
            <a:ext cx="949325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dia New" pitchFamily="34" charset="-34"/>
                <a:ea typeface="Arial Unicode MS" pitchFamily="34" charset="-128"/>
                <a:cs typeface="Cordia New" pitchFamily="34" charset="-34"/>
              </a:rPr>
              <a:t> </a:t>
            </a:r>
            <a:r>
              <a:rPr lang="th-TH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dia New" pitchFamily="34" charset="-34"/>
                <a:ea typeface="Arial Unicode MS" pitchFamily="34" charset="-128"/>
                <a:cs typeface="Cordia New" pitchFamily="34" charset="-34"/>
              </a:rPr>
              <a:t>อันดับความน่าเชื่อถือของตราสารหนี้</a:t>
            </a:r>
            <a:endParaRPr lang="en-US" sz="2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dia New" pitchFamily="34" charset="-34"/>
              <a:ea typeface="Arial Unicode MS" pitchFamily="34" charset="-128"/>
              <a:cs typeface="Cordia New" pitchFamily="34" charset="-34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r="29032"/>
          <a:stretch>
            <a:fillRect/>
          </a:stretch>
        </p:blipFill>
        <p:spPr bwMode="auto">
          <a:xfrm>
            <a:off x="238092" y="1019161"/>
            <a:ext cx="3143272" cy="57177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952868" y="1000108"/>
            <a:ext cx="57864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บริษัท</a:t>
            </a:r>
            <a:r>
              <a:rPr lang="th-TH" sz="2400" b="1" u="heavy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เอกชน</a:t>
            </a:r>
            <a:r>
              <a:rPr lang="th-TH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 ที่จะออกตราสารหนี้แบบ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PO</a:t>
            </a:r>
            <a:r>
              <a:rPr lang="th-TH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   ต้องจัดอันดับความน่าเชื่อถือ</a:t>
            </a:r>
            <a:br>
              <a:rPr lang="th-TH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 กับสถาบันจัดอันดับความน่าเชื่อถือ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ordia New" pitchFamily="34" charset="-34"/>
              </a:rPr>
              <a:t>(Credit Rating Agency: CRA)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ที่ ก.ล.ต. ให้การยอมรับ เช่น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 TRIS FITCH</a:t>
            </a:r>
            <a:r>
              <a:rPr lang="th-TH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 (ประเทศไทย)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dia New" pitchFamily="34" charset="-34"/>
                <a:cs typeface="Cordia New" pitchFamily="34" charset="-34"/>
              </a:rPr>
              <a:t>S&amp;P Moody’s</a:t>
            </a:r>
            <a:endParaRPr lang="th-TH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defRPr/>
            </a:pPr>
            <a:endParaRPr lang="th-TH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 flipH="1">
            <a:off x="238654" y="3652839"/>
            <a:ext cx="3204000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xplosion 1 12"/>
          <p:cNvSpPr/>
          <p:nvPr/>
        </p:nvSpPr>
        <p:spPr>
          <a:xfrm>
            <a:off x="23778" y="3500438"/>
            <a:ext cx="357190" cy="285752"/>
          </a:xfrm>
          <a:prstGeom prst="irregularSeal1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Explosion 1 13"/>
          <p:cNvSpPr/>
          <p:nvPr/>
        </p:nvSpPr>
        <p:spPr>
          <a:xfrm>
            <a:off x="3309926" y="3500438"/>
            <a:ext cx="357190" cy="285752"/>
          </a:xfrm>
          <a:prstGeom prst="irregularSeal1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2095480" y="1033446"/>
            <a:ext cx="1285884" cy="2857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TRIS</a:t>
            </a:r>
            <a:endParaRPr lang="en-US" sz="12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 b="43998"/>
          <a:stretch>
            <a:fillRect/>
          </a:stretch>
        </p:blipFill>
        <p:spPr bwMode="auto">
          <a:xfrm>
            <a:off x="3524240" y="2857496"/>
            <a:ext cx="6260811" cy="370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BC074-C0DB-4BE3-A70E-2BAB74392D57}" type="slidenum">
              <a:rPr lang="en-US" smtClean="0"/>
              <a:pPr>
                <a:defRPr/>
              </a:pPr>
              <a:t>39</a:t>
            </a:fld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08050" y="0"/>
            <a:ext cx="8915400" cy="914400"/>
          </a:xfrm>
        </p:spPr>
        <p:txBody>
          <a:bodyPr/>
          <a:lstStyle/>
          <a:p>
            <a:pPr algn="r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Credit Risk – Transition Probability Matrix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092" y="4000504"/>
            <a:ext cx="92155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The Matrix is engineered by Professor Anya </a:t>
            </a:r>
            <a:r>
              <a:rPr lang="en-US" sz="900" dirty="0" err="1" smtClean="0"/>
              <a:t>Khanthavit</a:t>
            </a:r>
            <a:r>
              <a:rPr lang="en-US" sz="900" dirty="0" smtClean="0"/>
              <a:t> of </a:t>
            </a:r>
            <a:r>
              <a:rPr lang="en-US" sz="900" dirty="0" err="1" smtClean="0"/>
              <a:t>Thammasat</a:t>
            </a:r>
            <a:r>
              <a:rPr lang="en-US" sz="900" dirty="0" smtClean="0"/>
              <a:t> University under the collaboration of </a:t>
            </a:r>
            <a:r>
              <a:rPr lang="en-US" sz="900" dirty="0" err="1" smtClean="0"/>
              <a:t>Thammasat</a:t>
            </a:r>
            <a:r>
              <a:rPr lang="en-US" sz="900" dirty="0" smtClean="0"/>
              <a:t> Business School, </a:t>
            </a:r>
            <a:r>
              <a:rPr lang="en-US" sz="900" dirty="0" err="1" smtClean="0"/>
              <a:t>ThaiBMA</a:t>
            </a:r>
            <a:r>
              <a:rPr lang="en-US" sz="900" dirty="0" smtClean="0"/>
              <a:t> and TRIS Rating</a:t>
            </a:r>
            <a:endParaRPr lang="en-US" sz="900" b="1" i="1" dirty="0" smtClean="0"/>
          </a:p>
          <a:p>
            <a:endParaRPr lang="en-US" sz="1200" b="1" i="1" dirty="0" smtClean="0"/>
          </a:p>
          <a:p>
            <a:r>
              <a:rPr lang="en-US" sz="1200" b="1" i="1" dirty="0" smtClean="0"/>
              <a:t>http://www.thaibma.or.th/EN/Market/TPM.aspx</a:t>
            </a:r>
            <a:endParaRPr lang="en-US" sz="12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52" y="4401459"/>
            <a:ext cx="1023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ปลายปี</a:t>
            </a:r>
            <a:endParaRPr lang="en-US" sz="28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 A</a:t>
            </a:r>
            <a:endParaRPr lang="th-TH" sz="2800" b="1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4414" y="4857760"/>
            <a:ext cx="10534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ปลายปี</a:t>
            </a:r>
            <a:endParaRPr lang="en-US" sz="28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   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BB</a:t>
            </a:r>
            <a:endParaRPr lang="th-TH" sz="2800" b="1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Striped Right Arrow 11"/>
          <p:cNvSpPr/>
          <p:nvPr/>
        </p:nvSpPr>
        <p:spPr>
          <a:xfrm>
            <a:off x="5667380" y="4857760"/>
            <a:ext cx="2928958" cy="928694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59598" y="5072074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th-TH" sz="2400" b="1" dirty="0" smtClean="0"/>
              <a:t>โอกาส 2.74</a:t>
            </a:r>
            <a:r>
              <a:rPr lang="en-US" sz="2400" b="1" dirty="0" smtClean="0"/>
              <a:t>%</a:t>
            </a:r>
            <a:endParaRPr lang="th-TH" sz="24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520286" y="4857760"/>
            <a:ext cx="777777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ต้นปี</a:t>
            </a:r>
            <a:endParaRPr lang="en-US" sz="28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BBB</a:t>
            </a:r>
            <a:endParaRPr lang="th-TH" sz="2800" b="1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5" name="Striped Right Arrow 14"/>
          <p:cNvSpPr/>
          <p:nvPr/>
        </p:nvSpPr>
        <p:spPr>
          <a:xfrm rot="10800000">
            <a:off x="1381100" y="4857760"/>
            <a:ext cx="2928958" cy="928694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95480" y="5072074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th-TH" sz="2400" b="1" dirty="0" smtClean="0"/>
              <a:t>โอกาส 5.45</a:t>
            </a:r>
            <a:r>
              <a:rPr lang="en-US" sz="2400" b="1" dirty="0" smtClean="0"/>
              <a:t>%</a:t>
            </a:r>
            <a:endParaRPr lang="th-TH" sz="24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024042" y="4643446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 Upgrade</a:t>
            </a:r>
            <a:endParaRPr lang="th-TH" sz="2400" b="1" dirty="0" smtClean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8" y="464344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 Downgrade</a:t>
            </a:r>
            <a:endParaRPr lang="th-TH" sz="2400" b="1" dirty="0" smtClean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10" y="1090596"/>
            <a:ext cx="785818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881298" y="857232"/>
            <a:ext cx="4169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Transition Probability Matrix (As of 2015)</a:t>
            </a:r>
            <a:endParaRPr lang="en-US" sz="1600" b="1" dirty="0"/>
          </a:p>
        </p:txBody>
      </p:sp>
      <p:sp>
        <p:nvSpPr>
          <p:cNvPr id="9" name="Oval 8"/>
          <p:cNvSpPr/>
          <p:nvPr/>
        </p:nvSpPr>
        <p:spPr>
          <a:xfrm>
            <a:off x="5334003" y="2519356"/>
            <a:ext cx="714380" cy="285752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43303" y="2519356"/>
            <a:ext cx="714380" cy="285752"/>
          </a:xfrm>
          <a:prstGeom prst="ellipse">
            <a:avLst/>
          </a:prstGeom>
          <a:noFill/>
          <a:ln w="317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67182" y="5857892"/>
            <a:ext cx="15279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ปลายปี  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BB</a:t>
            </a:r>
            <a:endParaRPr lang="th-TH" sz="28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   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89.50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%</a:t>
            </a:r>
            <a:endParaRPr lang="th-TH" sz="2800" b="1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34870" y="138546"/>
            <a:ext cx="5724644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ขนาดตลาดการเงินของไทย (สัดส่วนต่อ 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GDP)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 bwMode="auto">
          <a:xfrm>
            <a:off x="7594600" y="6373674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6" tIns="47888" rIns="95776" bIns="47888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57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416C-92DF-4106-BF26-F24C6D96E79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596" y="5701746"/>
            <a:ext cx="77867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1950" indent="-361950"/>
            <a:r>
              <a:rPr lang="th-TH" sz="3200" b="1" dirty="0" smtClean="0">
                <a:solidFill>
                  <a:srgbClr val="254BB5"/>
                </a:solidFill>
                <a:latin typeface="Cordia New" pitchFamily="34" charset="-34"/>
                <a:cs typeface="Cordia New" pitchFamily="34" charset="-34"/>
              </a:rPr>
              <a:t>ตลาดตราสารหนี้ไทยมีความสำคัญและเติบโตขึ้นอย่างต่อเนื่อง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548" y="1000108"/>
            <a:ext cx="83498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5CF41-1BC4-4ACC-AB36-E32FD6D5DB19}" type="slidenum">
              <a:rPr lang="en-US" smtClean="0"/>
              <a:pPr>
                <a:defRPr/>
              </a:pPr>
              <a:t>40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0" y="-1"/>
            <a:ext cx="9906000" cy="86868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Credit Spread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79850" y="10820401"/>
            <a:ext cx="7429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 &lt; 1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538" y="1009650"/>
            <a:ext cx="699614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538" y="1009650"/>
            <a:ext cx="7000924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2538" y="1009650"/>
            <a:ext cx="7000924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52538" y="1009650"/>
            <a:ext cx="7000924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42562" y="6429397"/>
            <a:ext cx="2311400" cy="255609"/>
          </a:xfrm>
        </p:spPr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41</a:t>
            </a:fld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2309796" y="210372"/>
            <a:ext cx="73581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th-TH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ตราสารหนี้ที่ออกโดยภาคเอกชน</a:t>
            </a:r>
          </a:p>
        </p:txBody>
      </p:sp>
      <p:sp>
        <p:nvSpPr>
          <p:cNvPr id="6" name="Pentagon 5"/>
          <p:cNvSpPr/>
          <p:nvPr/>
        </p:nvSpPr>
        <p:spPr>
          <a:xfrm>
            <a:off x="881034" y="1117286"/>
            <a:ext cx="2631300" cy="500066"/>
          </a:xfrm>
          <a:prstGeom prst="homePlate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803643" y="1117286"/>
            <a:ext cx="270869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ตราสารหนี้เอกชนระยะสั้น</a:t>
            </a:r>
            <a:endParaRPr lang="th-TH" sz="23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158" y="1665920"/>
            <a:ext cx="31432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อายุ</a:t>
            </a:r>
            <a:r>
              <a:rPr lang="th-TH" sz="2000" b="1" u="sng" dirty="0" smtClean="0">
                <a:latin typeface="Cordia New" pitchFamily="34" charset="-34"/>
                <a:cs typeface="Cordia New" pitchFamily="34" charset="-34"/>
              </a:rPr>
              <a:t>ไม่เกิน 270 วัน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ตั๋วแลกเงิน หุ้นกู้ระยะสั้น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t="2559" r="2894"/>
          <a:stretch>
            <a:fillRect/>
          </a:stretch>
        </p:blipFill>
        <p:spPr bwMode="auto">
          <a:xfrm>
            <a:off x="3738554" y="930169"/>
            <a:ext cx="5929354" cy="278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 r="9145" b="3626"/>
          <a:stretch>
            <a:fillRect/>
          </a:stretch>
        </p:blipFill>
        <p:spPr bwMode="auto">
          <a:xfrm>
            <a:off x="76201" y="3571876"/>
            <a:ext cx="5805493" cy="313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42</a:t>
            </a:fld>
            <a:endParaRPr lang="th-TH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t="674" r="2145"/>
          <a:stretch>
            <a:fillRect/>
          </a:stretch>
        </p:blipFill>
        <p:spPr bwMode="auto">
          <a:xfrm>
            <a:off x="53979" y="857232"/>
            <a:ext cx="5041897" cy="224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70530" y="214290"/>
            <a:ext cx="735811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th-TH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มูลค่าคงค้างตราสารหนี้เอกชน</a:t>
            </a:r>
            <a:r>
              <a:rPr lang="th-TH" sz="28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ระยะสั้น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9431" y="3114673"/>
            <a:ext cx="6648469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10256" y="3571876"/>
            <a:ext cx="1757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Term: 90- 267 </a:t>
            </a:r>
            <a:r>
              <a:rPr lang="th-TH" sz="20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วัน</a:t>
            </a:r>
          </a:p>
          <a:p>
            <a:r>
              <a:rPr lang="th-TH" sz="20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ดอกเบี้ย</a:t>
            </a:r>
            <a:r>
              <a:rPr lang="en-US" sz="20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: 1.8 – 6.0%</a:t>
            </a:r>
            <a:endParaRPr lang="en-US" sz="2000" b="1" dirty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43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309796" y="210372"/>
            <a:ext cx="73581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th-TH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ตราสารหนี้ที่ออกโดยภาคเอกชน (ต่อ)</a:t>
            </a:r>
          </a:p>
        </p:txBody>
      </p:sp>
      <p:sp>
        <p:nvSpPr>
          <p:cNvPr id="7" name="Pentagon 6"/>
          <p:cNvSpPr/>
          <p:nvPr/>
        </p:nvSpPr>
        <p:spPr>
          <a:xfrm rot="10800000">
            <a:off x="6286510" y="1142985"/>
            <a:ext cx="2940864" cy="500066"/>
          </a:xfrm>
          <a:prstGeom prst="homePlate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6518683" y="1181387"/>
            <a:ext cx="301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ตราสารหนี้เอกชนระยะยาว</a:t>
            </a:r>
            <a:endParaRPr lang="th-TH" sz="23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4504" y="1785926"/>
            <a:ext cx="4167182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h-TH" sz="1800" b="1" dirty="0" smtClean="0">
                <a:latin typeface="Cordia New" pitchFamily="34" charset="-34"/>
                <a:cs typeface="Cordia New" pitchFamily="34" charset="-34"/>
              </a:rPr>
              <a:t>อายุ</a:t>
            </a:r>
            <a:r>
              <a:rPr lang="th-TH" sz="1800" b="1" u="sng" dirty="0" smtClean="0">
                <a:latin typeface="Cordia New" pitchFamily="34" charset="-34"/>
                <a:cs typeface="Cordia New" pitchFamily="34" charset="-34"/>
              </a:rPr>
              <a:t>มากกว่า 270 วัน</a:t>
            </a:r>
          </a:p>
          <a:p>
            <a:pPr>
              <a:buFont typeface="Wingdings" pitchFamily="2" charset="2"/>
              <a:buChar char="ü"/>
            </a:pPr>
            <a:r>
              <a:rPr lang="th-TH" sz="1800" b="1" dirty="0" smtClean="0">
                <a:latin typeface="Cordia New" pitchFamily="34" charset="-34"/>
                <a:cs typeface="Cordia New" pitchFamily="34" charset="-34"/>
              </a:rPr>
              <a:t>แบ่งตามลักษณะตราสารได้หลายประเภท ได้แก่</a:t>
            </a:r>
          </a:p>
          <a:p>
            <a:pPr marL="180975">
              <a:buFont typeface="Arial" pitchFamily="34" charset="0"/>
              <a:buChar char="•"/>
            </a:pPr>
            <a:r>
              <a:rPr lang="th-TH" sz="18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1700" b="1" dirty="0" smtClean="0">
                <a:latin typeface="Cordia New" pitchFamily="34" charset="-34"/>
                <a:cs typeface="Cordia New" pitchFamily="34" charset="-34"/>
              </a:rPr>
              <a:t>Fixed/Float rate</a:t>
            </a:r>
            <a:r>
              <a:rPr lang="th-TH" sz="1700" b="1" dirty="0" smtClean="0">
                <a:latin typeface="Cordia New" pitchFamily="34" charset="-34"/>
                <a:cs typeface="Cordia New" pitchFamily="34" charset="-34"/>
              </a:rPr>
              <a:t> อิงกับดอกเบี้ยเงินฝาก </a:t>
            </a:r>
            <a:r>
              <a:rPr lang="en-US" sz="1700" b="1" dirty="0" smtClean="0">
                <a:latin typeface="Cordia New" pitchFamily="34" charset="-34"/>
                <a:cs typeface="Cordia New" pitchFamily="34" charset="-34"/>
              </a:rPr>
              <a:t>/</a:t>
            </a:r>
            <a:r>
              <a:rPr lang="th-TH" sz="1700" b="1" dirty="0" smtClean="0">
                <a:latin typeface="Cordia New" pitchFamily="34" charset="-34"/>
                <a:cs typeface="Cordia New" pitchFamily="34" charset="-34"/>
              </a:rPr>
              <a:t>กู้ </a:t>
            </a:r>
            <a:r>
              <a:rPr lang="en-US" sz="1700" b="1" dirty="0" smtClean="0">
                <a:latin typeface="Cordia New" pitchFamily="34" charset="-34"/>
                <a:cs typeface="Cordia New" pitchFamily="34" charset="-34"/>
              </a:rPr>
              <a:t>/THBFIX</a:t>
            </a:r>
          </a:p>
          <a:p>
            <a:pPr marL="180975">
              <a:buFont typeface="Arial" pitchFamily="34" charset="0"/>
              <a:buChar char="•"/>
            </a:pPr>
            <a:r>
              <a:rPr lang="en-US" sz="17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1700" b="1" dirty="0" smtClean="0">
                <a:latin typeface="Cordia New" pitchFamily="34" charset="-34"/>
                <a:cs typeface="Cordia New" pitchFamily="34" charset="-34"/>
              </a:rPr>
              <a:t>ประเภททยอยจ่ายคืนเงินต้น </a:t>
            </a:r>
            <a:r>
              <a:rPr lang="en-US" sz="1700" b="1" dirty="0" smtClean="0">
                <a:latin typeface="Cordia New" pitchFamily="34" charset="-34"/>
                <a:cs typeface="Cordia New" pitchFamily="34" charset="-34"/>
              </a:rPr>
              <a:t>(Amortizing Bond) </a:t>
            </a:r>
          </a:p>
          <a:p>
            <a:pPr marL="180975">
              <a:buFont typeface="Arial" pitchFamily="34" charset="0"/>
              <a:buChar char="•"/>
            </a:pPr>
            <a:r>
              <a:rPr lang="en-US" sz="17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1700" b="1" dirty="0" smtClean="0">
                <a:latin typeface="Cordia New" pitchFamily="34" charset="-34"/>
                <a:cs typeface="Cordia New" pitchFamily="34" charset="-34"/>
              </a:rPr>
              <a:t>ผู้ออกมีสิทธิเรียกคืนก่อนกำหนด </a:t>
            </a:r>
            <a:r>
              <a:rPr lang="en-US" sz="1700" b="1" dirty="0" smtClean="0">
                <a:latin typeface="Cordia New" pitchFamily="34" charset="-34"/>
                <a:cs typeface="Cordia New" pitchFamily="34" charset="-34"/>
              </a:rPr>
              <a:t>(Callable Bond)</a:t>
            </a:r>
          </a:p>
          <a:p>
            <a:pPr marL="180975">
              <a:buFont typeface="Arial" pitchFamily="34" charset="0"/>
              <a:buChar char="•"/>
            </a:pPr>
            <a:r>
              <a:rPr lang="en-US" sz="17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1700" b="1" dirty="0" smtClean="0">
                <a:latin typeface="Cordia New" pitchFamily="34" charset="-34"/>
                <a:cs typeface="Cordia New" pitchFamily="34" charset="-34"/>
              </a:rPr>
              <a:t>ผู้ถือมีสิทธิไถ่ถอนก่อนกำหนด </a:t>
            </a:r>
            <a:r>
              <a:rPr lang="en-US" sz="1700" b="1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1700" b="1" dirty="0" err="1" smtClean="0">
                <a:latin typeface="Cordia New" pitchFamily="34" charset="-34"/>
                <a:cs typeface="Cordia New" pitchFamily="34" charset="-34"/>
              </a:rPr>
              <a:t>Puttable</a:t>
            </a:r>
            <a:r>
              <a:rPr lang="en-US" sz="1700" b="1" dirty="0" smtClean="0">
                <a:latin typeface="Cordia New" pitchFamily="34" charset="-34"/>
                <a:cs typeface="Cordia New" pitchFamily="34" charset="-34"/>
              </a:rPr>
              <a:t> Bond)</a:t>
            </a:r>
          </a:p>
          <a:p>
            <a:pPr marL="180975">
              <a:buFont typeface="Arial" pitchFamily="34" charset="0"/>
              <a:buChar char="•"/>
            </a:pPr>
            <a:r>
              <a:rPr lang="en-US" sz="17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1700" b="1" dirty="0" smtClean="0">
                <a:latin typeface="Cordia New" pitchFamily="34" charset="-34"/>
                <a:cs typeface="Cordia New" pitchFamily="34" charset="-34"/>
              </a:rPr>
              <a:t>หุ้นกู้ด้อยสิทธิ</a:t>
            </a:r>
            <a:r>
              <a:rPr lang="en-US" sz="1700" b="1" dirty="0" smtClean="0">
                <a:latin typeface="Cordia New" pitchFamily="34" charset="-34"/>
                <a:cs typeface="Cordia New" pitchFamily="34" charset="-34"/>
              </a:rPr>
              <a:t>/</a:t>
            </a:r>
            <a:r>
              <a:rPr lang="th-TH" sz="1700" b="1" dirty="0" smtClean="0">
                <a:latin typeface="Cordia New" pitchFamily="34" charset="-34"/>
                <a:cs typeface="Cordia New" pitchFamily="34" charset="-34"/>
              </a:rPr>
              <a:t>ไม่ด้อยสิทธิ</a:t>
            </a:r>
            <a:r>
              <a:rPr lang="en-US" sz="1700" b="1" dirty="0" smtClean="0">
                <a:latin typeface="Cordia New" pitchFamily="34" charset="-34"/>
                <a:cs typeface="Cordia New" pitchFamily="34" charset="-34"/>
              </a:rPr>
              <a:t>  </a:t>
            </a:r>
            <a:endParaRPr lang="th-TH" sz="1700" b="1" dirty="0" smtClean="0">
              <a:latin typeface="Cordia New" pitchFamily="34" charset="-34"/>
              <a:cs typeface="Cordia New" pitchFamily="34" charset="-34"/>
            </a:endParaRPr>
          </a:p>
          <a:p>
            <a:pPr marL="180975">
              <a:buFont typeface="Arial" pitchFamily="34" charset="0"/>
              <a:buChar char="•"/>
            </a:pPr>
            <a:r>
              <a:rPr lang="th-TH" sz="17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1700" b="1" dirty="0" smtClean="0">
                <a:latin typeface="Cordia New" pitchFamily="34" charset="-34"/>
                <a:cs typeface="Cordia New" pitchFamily="34" charset="-34"/>
              </a:rPr>
              <a:t>Basel III      </a:t>
            </a:r>
            <a:r>
              <a:rPr lang="en-US" sz="1700" b="1" dirty="0" smtClean="0">
                <a:latin typeface="Cordia New" pitchFamily="34" charset="-34"/>
                <a:cs typeface="Cordia New" pitchFamily="34" charset="-34"/>
                <a:sym typeface="Symbol"/>
              </a:rPr>
              <a:t></a:t>
            </a:r>
            <a:r>
              <a:rPr lang="en-US" sz="1100" b="1" dirty="0" smtClean="0">
                <a:latin typeface="Cordia New" pitchFamily="34" charset="-34"/>
                <a:cs typeface="Cordia New" pitchFamily="34" charset="-34"/>
                <a:sym typeface="Symbol"/>
              </a:rPr>
              <a:t>  </a:t>
            </a:r>
            <a:r>
              <a:rPr lang="en-US" sz="1700" b="1" dirty="0" smtClean="0">
                <a:latin typeface="Cordia New" pitchFamily="34" charset="-34"/>
                <a:cs typeface="Cordia New" pitchFamily="34" charset="-34"/>
                <a:sym typeface="Symbol"/>
              </a:rPr>
              <a:t>Perpetual Bond    </a:t>
            </a:r>
            <a:r>
              <a:rPr lang="en-US" sz="1100" b="1" dirty="0" smtClean="0">
                <a:latin typeface="Cordia New" pitchFamily="34" charset="-34"/>
                <a:cs typeface="Cordia New" pitchFamily="34" charset="-34"/>
                <a:sym typeface="Symbol"/>
              </a:rPr>
              <a:t>  </a:t>
            </a:r>
            <a:r>
              <a:rPr lang="en-US" sz="1700" b="1" dirty="0" smtClean="0">
                <a:latin typeface="Cordia New" pitchFamily="34" charset="-34"/>
                <a:cs typeface="Cordia New" pitchFamily="34" charset="-34"/>
                <a:sym typeface="Symbol"/>
              </a:rPr>
              <a:t>Securitization Bond</a:t>
            </a:r>
            <a:endParaRPr lang="th-TH" sz="1700" b="1" dirty="0" smtClean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r="4499" b="2635"/>
          <a:stretch>
            <a:fillRect/>
          </a:stretch>
        </p:blipFill>
        <p:spPr bwMode="auto">
          <a:xfrm>
            <a:off x="180976" y="895332"/>
            <a:ext cx="5343528" cy="297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r="2588" b="3423"/>
          <a:stretch>
            <a:fillRect/>
          </a:stretch>
        </p:blipFill>
        <p:spPr bwMode="auto">
          <a:xfrm>
            <a:off x="57116" y="3919541"/>
            <a:ext cx="5896015" cy="29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44</a:t>
            </a:fld>
            <a:endParaRPr lang="th-TH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62" y="1214422"/>
            <a:ext cx="777241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70530" y="214290"/>
            <a:ext cx="735811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th-TH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มูลค่าคงค้างตราสารหนี้เอกชน</a:t>
            </a:r>
            <a:r>
              <a:rPr lang="th-TH" sz="28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ระยะยาว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45</a:t>
            </a:fld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2470530" y="214290"/>
            <a:ext cx="735811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en-US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Perpetual Bond</a:t>
            </a:r>
            <a:endParaRPr lang="th-TH" sz="3200" b="1" u="sng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dia New" pitchFamily="34" charset="-34"/>
              <a:ea typeface="+mj-ea"/>
              <a:cs typeface="Cordia New" pitchFamily="34" charset="-34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58" y="1167246"/>
            <a:ext cx="8286808" cy="46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95348" y="3714752"/>
            <a:ext cx="10715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รุ่น</a:t>
            </a:r>
            <a:endParaRPr lang="en-US" sz="2000" b="1" dirty="0" smtClean="0">
              <a:latin typeface="Cordia New" pitchFamily="34" charset="-34"/>
              <a:cs typeface="Cordia New" pitchFamily="34" charset="-34"/>
            </a:endParaRPr>
          </a:p>
          <a:p>
            <a:endParaRPr lang="th-TH" sz="12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วันออก</a:t>
            </a:r>
            <a:endParaRPr lang="en-US" sz="2000" b="1" dirty="0" smtClean="0">
              <a:latin typeface="Cordia New" pitchFamily="34" charset="-34"/>
              <a:cs typeface="Cordia New" pitchFamily="34" charset="-34"/>
            </a:endParaRPr>
          </a:p>
          <a:p>
            <a:endParaRPr lang="th-TH" sz="12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000" b="1" dirty="0" smtClean="0">
                <a:latin typeface="Cordia New" pitchFamily="34" charset="-34"/>
                <a:cs typeface="Cordia New" pitchFamily="34" charset="-34"/>
              </a:rPr>
              <a:t>Rating</a:t>
            </a:r>
          </a:p>
          <a:p>
            <a:endParaRPr lang="en-US" sz="10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000" b="1" dirty="0" smtClean="0">
                <a:latin typeface="Cordia New" pitchFamily="34" charset="-34"/>
                <a:cs typeface="Cordia New" pitchFamily="34" charset="-34"/>
              </a:rPr>
              <a:t>Issue size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9728" y="2251411"/>
            <a:ext cx="2419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5 </a:t>
            </a:r>
            <a:r>
              <a:rPr lang="th-TH" sz="20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ปีแรก</a:t>
            </a:r>
            <a:endParaRPr lang="en-US" sz="2000" b="1" dirty="0" smtClean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th-TH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หลังปีที่ 5</a:t>
            </a:r>
            <a:r>
              <a:rPr lang="en-US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=</a:t>
            </a:r>
            <a:r>
              <a:rPr lang="th-TH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Gov 5 </a:t>
            </a:r>
            <a:r>
              <a:rPr lang="th-TH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ปี+4.33</a:t>
            </a:r>
            <a:r>
              <a:rPr lang="en-US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%</a:t>
            </a:r>
            <a:r>
              <a:rPr lang="th-TH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ถึง7.08</a:t>
            </a:r>
            <a:r>
              <a:rPr lang="en-US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%</a:t>
            </a:r>
            <a:endParaRPr lang="en-US" sz="2000" b="1" dirty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6822" y="1966902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5 </a:t>
            </a:r>
            <a:r>
              <a:rPr lang="th-TH" sz="20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ปีแรก</a:t>
            </a:r>
            <a:endParaRPr lang="en-US" sz="2000" b="1" dirty="0" smtClean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th-TH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หลังปีที่ 5</a:t>
            </a:r>
            <a:r>
              <a:rPr lang="en-US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=</a:t>
            </a:r>
            <a:r>
              <a:rPr lang="th-TH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Gov 5 </a:t>
            </a:r>
            <a:r>
              <a:rPr lang="th-TH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ปี+</a:t>
            </a:r>
            <a:r>
              <a:rPr lang="en-US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6.88%</a:t>
            </a:r>
            <a:r>
              <a:rPr lang="th-TH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ถึง</a:t>
            </a:r>
            <a:r>
              <a:rPr lang="en-US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8.13%</a:t>
            </a:r>
            <a:endParaRPr lang="en-US" sz="2000" b="1" dirty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6550" y="2033578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5 </a:t>
            </a:r>
            <a:r>
              <a:rPr lang="th-TH" sz="20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ปีแรก</a:t>
            </a:r>
            <a:endParaRPr lang="en-US" sz="2000" b="1" dirty="0" smtClean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th-TH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หลังปีที่ 5</a:t>
            </a:r>
            <a:r>
              <a:rPr lang="en-US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=</a:t>
            </a:r>
            <a:r>
              <a:rPr lang="th-TH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Gov 5 </a:t>
            </a:r>
            <a:r>
              <a:rPr lang="th-TH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ปี+</a:t>
            </a:r>
            <a:r>
              <a:rPr lang="en-US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7.26%</a:t>
            </a:r>
            <a:r>
              <a:rPr lang="th-TH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ถึง</a:t>
            </a:r>
            <a:r>
              <a:rPr lang="en-US" sz="1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8.01%</a:t>
            </a:r>
            <a:endParaRPr lang="en-US" sz="2000" b="1" dirty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46</a:t>
            </a:fld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2470530" y="214290"/>
            <a:ext cx="735811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en-US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Basel III Bond</a:t>
            </a:r>
            <a:endParaRPr lang="th-TH" sz="3200" b="1" u="sng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dia New" pitchFamily="34" charset="-34"/>
              <a:ea typeface="+mj-ea"/>
              <a:cs typeface="Cordia New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07" y="1000124"/>
            <a:ext cx="8929750" cy="514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0968" y="3989208"/>
            <a:ext cx="107157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รุ่น</a:t>
            </a:r>
          </a:p>
          <a:p>
            <a:endParaRPr lang="en-US" sz="2000" b="1" dirty="0" smtClean="0">
              <a:latin typeface="Cordia New" pitchFamily="34" charset="-34"/>
              <a:cs typeface="Cordia New" pitchFamily="34" charset="-34"/>
            </a:endParaRPr>
          </a:p>
          <a:p>
            <a:endParaRPr lang="th-TH" sz="12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วันออก</a:t>
            </a:r>
            <a:endParaRPr lang="en-US" sz="2000" b="1" dirty="0" smtClean="0">
              <a:latin typeface="Cordia New" pitchFamily="34" charset="-34"/>
              <a:cs typeface="Cordia New" pitchFamily="34" charset="-34"/>
            </a:endParaRPr>
          </a:p>
          <a:p>
            <a:endParaRPr lang="th-TH" sz="2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000" b="1" dirty="0" smtClean="0">
                <a:latin typeface="Cordia New" pitchFamily="34" charset="-34"/>
                <a:cs typeface="Cordia New" pitchFamily="34" charset="-34"/>
              </a:rPr>
              <a:t>Rating</a:t>
            </a:r>
          </a:p>
          <a:p>
            <a:endParaRPr lang="en-US" sz="3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000" b="1" dirty="0" smtClean="0">
                <a:latin typeface="Cordia New" pitchFamily="34" charset="-34"/>
                <a:cs typeface="Cordia New" pitchFamily="34" charset="-34"/>
              </a:rPr>
              <a:t>Issue size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19953" y="6429396"/>
            <a:ext cx="2311400" cy="261960"/>
          </a:xfrm>
        </p:spPr>
        <p:txBody>
          <a:bodyPr/>
          <a:lstStyle/>
          <a:p>
            <a:pPr>
              <a:defRPr/>
            </a:pPr>
            <a:fld id="{4944F98C-2FCB-4B5C-9479-1150F3CFC6C6}" type="slidenum">
              <a:rPr lang="en-US" smtClean="0"/>
              <a:pPr>
                <a:defRPr/>
              </a:pPr>
              <a:t>47</a:t>
            </a:fld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2309796" y="210372"/>
            <a:ext cx="73581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th-TH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ตราสารหนี้ที่ออกโดยต่างประเทศ</a:t>
            </a:r>
          </a:p>
        </p:txBody>
      </p:sp>
      <p:sp>
        <p:nvSpPr>
          <p:cNvPr id="17" name="Pentagon 16"/>
          <p:cNvSpPr/>
          <p:nvPr/>
        </p:nvSpPr>
        <p:spPr>
          <a:xfrm>
            <a:off x="1012004" y="928670"/>
            <a:ext cx="2399126" cy="500066"/>
          </a:xfrm>
          <a:prstGeom prst="homePlate">
            <a:avLst/>
          </a:prstGeo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934613" y="987966"/>
            <a:ext cx="2476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บาทบอนด์ </a:t>
            </a:r>
            <a:r>
              <a:rPr lang="en-US" sz="2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(Baht Bond)</a:t>
            </a:r>
            <a:endParaRPr lang="th-TH" sz="20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282" y="1500174"/>
            <a:ext cx="342902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th-TH" sz="1700" b="1" dirty="0" smtClean="0">
                <a:latin typeface="Cordia New" pitchFamily="34" charset="-34"/>
                <a:cs typeface="Cordia New" pitchFamily="34" charset="-34"/>
              </a:rPr>
              <a:t>เป็นการระดมทุนผ่านตราสารหนี้</a:t>
            </a:r>
          </a:p>
          <a:p>
            <a:pPr marL="180975" indent="-180975">
              <a:spcBef>
                <a:spcPts val="0"/>
              </a:spcBef>
              <a:spcAft>
                <a:spcPts val="0"/>
              </a:spcAft>
            </a:pPr>
            <a:r>
              <a:rPr lang="th-TH" sz="1700" b="1" dirty="0" smtClean="0">
                <a:latin typeface="Cordia New" pitchFamily="34" charset="-34"/>
                <a:cs typeface="Cordia New" pitchFamily="34" charset="-34"/>
              </a:rPr>
              <a:t>	สกุลเงินบาทในประเทศไทย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1700" b="1" dirty="0" smtClean="0">
                <a:latin typeface="Cordia New" pitchFamily="34" charset="-34"/>
                <a:cs typeface="Cordia New" pitchFamily="34" charset="-34"/>
              </a:rPr>
              <a:t>ผู้ออกเป็นบริษัทต่างชาติ สถาบันการเงินระหว่างประเทศ หรือรัฐบาลต่างประเทศ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1700" b="1" dirty="0" smtClean="0">
                <a:latin typeface="Cordia New" pitchFamily="34" charset="-34"/>
                <a:cs typeface="Cordia New" pitchFamily="34" charset="-34"/>
              </a:rPr>
              <a:t>ประเทศที่มีผู้มาระดมทุนผ่านการออกบาทบอนด์แล้ว ได้แก่ เกาหลีใต้ ฮ่องกง ญี่ปุ่น สปป.ลาว เป็นต้น</a:t>
            </a:r>
            <a:endParaRPr lang="th-TH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r="4054" b="4862"/>
          <a:stretch>
            <a:fillRect/>
          </a:stretch>
        </p:blipFill>
        <p:spPr bwMode="auto">
          <a:xfrm>
            <a:off x="4167182" y="857232"/>
            <a:ext cx="571024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 r="9183"/>
          <a:stretch>
            <a:fillRect/>
          </a:stretch>
        </p:blipFill>
        <p:spPr bwMode="auto">
          <a:xfrm>
            <a:off x="71437" y="3643314"/>
            <a:ext cx="616744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48</a:t>
            </a:fld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2470530" y="214290"/>
            <a:ext cx="735811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th-TH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มูลค่าคงค้างบาทบอนด์</a:t>
            </a:r>
            <a:endParaRPr lang="th-TH" sz="3200" b="1" u="sng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dia New" pitchFamily="34" charset="-34"/>
              <a:ea typeface="+mj-ea"/>
              <a:cs typeface="Cordia New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805" y="1185883"/>
            <a:ext cx="85709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09596" y="3857628"/>
            <a:ext cx="10001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รุ่น</a:t>
            </a:r>
            <a:endParaRPr lang="en-US" sz="2000" b="1" dirty="0" smtClean="0">
              <a:latin typeface="Cordia New" pitchFamily="34" charset="-34"/>
              <a:cs typeface="Cordia New" pitchFamily="34" charset="-34"/>
            </a:endParaRPr>
          </a:p>
          <a:p>
            <a:endParaRPr lang="th-TH" sz="4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อายุ</a:t>
            </a:r>
            <a:endParaRPr lang="en-US" sz="2000" b="1" dirty="0" smtClean="0">
              <a:latin typeface="Cordia New" pitchFamily="34" charset="-34"/>
              <a:cs typeface="Cordia New" pitchFamily="34" charset="-34"/>
            </a:endParaRPr>
          </a:p>
          <a:p>
            <a:endParaRPr lang="en-US" sz="2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000" b="1" dirty="0" smtClean="0">
                <a:latin typeface="Cordia New" pitchFamily="34" charset="-34"/>
                <a:cs typeface="Cordia New" pitchFamily="34" charset="-34"/>
              </a:rPr>
              <a:t>Rating</a:t>
            </a:r>
          </a:p>
          <a:p>
            <a:endParaRPr lang="th-TH" sz="5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วันออก</a:t>
            </a:r>
            <a:endParaRPr lang="en-US" sz="2000" b="1" dirty="0" smtClean="0">
              <a:latin typeface="Cordia New" pitchFamily="34" charset="-34"/>
              <a:cs typeface="Cordia New" pitchFamily="34" charset="-34"/>
            </a:endParaRPr>
          </a:p>
          <a:p>
            <a:endParaRPr lang="en-US" sz="5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000" b="1" dirty="0" smtClean="0">
                <a:latin typeface="Cordia New" pitchFamily="34" charset="-34"/>
                <a:cs typeface="Cordia New" pitchFamily="34" charset="-34"/>
              </a:rPr>
              <a:t>Issue size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EAC90-50E5-42CB-B124-E160980462AC}" type="slidenum">
              <a:rPr lang="en-US" smtClean="0"/>
              <a:pPr>
                <a:defRPr/>
              </a:pPr>
              <a:t>49</a:t>
            </a:fld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386921" y="1142984"/>
            <a:ext cx="9286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i="1" u="sng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วิธีการลงทุนในตราสารหนี้ภาคเอกชน </a:t>
            </a:r>
            <a:r>
              <a:rPr lang="en-US" sz="3000" b="1" i="1" u="sng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th-TH" sz="3000" b="1" i="1" u="sng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หุ้นกู้</a:t>
            </a:r>
            <a:r>
              <a:rPr lang="en-US" sz="3000" b="1" i="1" u="sng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)</a:t>
            </a:r>
            <a:endParaRPr lang="th-TH" sz="3000" b="1" i="1" u="sng" dirty="0" smtClean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703" y="1714488"/>
            <a:ext cx="936429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h-TH" sz="25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การเสนอขายตราสารหนี้ภาคเอกชนในตลาดแรก</a:t>
            </a:r>
          </a:p>
          <a:p>
            <a:endParaRPr lang="th-TH" sz="500" b="1" dirty="0" smtClean="0">
              <a:solidFill>
                <a:srgbClr val="002060"/>
              </a:solidFill>
              <a:latin typeface="Cordia New" pitchFamily="34" charset="-34"/>
              <a:cs typeface="Cordia New" pitchFamily="34" charset="-34"/>
            </a:endParaRPr>
          </a:p>
          <a:p>
            <a:pPr marL="819150" indent="-457200"/>
            <a:r>
              <a:rPr lang="en-US" sz="25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1) Private Placement (PP): </a:t>
            </a:r>
            <a:r>
              <a:rPr lang="th-TH" sz="25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จำหน่ายให้แก่ผู้ซื้อในวงจำกัด ได้แก่ </a:t>
            </a:r>
            <a:endParaRPr lang="en-US" sz="2500" b="1" dirty="0" smtClean="0">
              <a:solidFill>
                <a:srgbClr val="002060"/>
              </a:solidFill>
              <a:latin typeface="Cordia New" pitchFamily="34" charset="-34"/>
              <a:cs typeface="Cordia New" pitchFamily="34" charset="-34"/>
            </a:endParaRPr>
          </a:p>
          <a:p>
            <a:pPr marL="628650" indent="-266700"/>
            <a:r>
              <a:rPr lang="en-US" sz="25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	- PP10 </a:t>
            </a:r>
            <a:r>
              <a:rPr lang="th-TH" sz="25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เป็นการเสนอขายต่อผู้ลงทุนโดยเฉพาะเจาะจงจำนวนไม่เกิน 10 ราย</a:t>
            </a:r>
            <a:endParaRPr lang="en-US" sz="2500" b="1" dirty="0" smtClean="0">
              <a:solidFill>
                <a:srgbClr val="002060"/>
              </a:solidFill>
              <a:latin typeface="Cordia New" pitchFamily="34" charset="-34"/>
              <a:cs typeface="Cordia New" pitchFamily="34" charset="-34"/>
            </a:endParaRPr>
          </a:p>
          <a:p>
            <a:pPr marL="628650" indent="-266700"/>
            <a:r>
              <a:rPr lang="en-US" sz="25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	- PP(II/HNW) </a:t>
            </a:r>
            <a:r>
              <a:rPr lang="th-TH" sz="25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เป็นการเสนอขายต่อผู้ลงทุนสถาบันหรือผู้ลงทุนรายใหญ่</a:t>
            </a:r>
            <a:r>
              <a:rPr lang="en-US" sz="25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(II &amp; HNW)</a:t>
            </a:r>
            <a:endParaRPr lang="th-TH" sz="2500" b="1" dirty="0" smtClean="0">
              <a:solidFill>
                <a:srgbClr val="002060"/>
              </a:solidFill>
              <a:latin typeface="Cordia New" pitchFamily="34" charset="-34"/>
              <a:cs typeface="Cordia New" pitchFamily="34" charset="-34"/>
            </a:endParaRPr>
          </a:p>
          <a:p>
            <a:pPr marL="628650" indent="-266700"/>
            <a:r>
              <a:rPr lang="en-US" sz="25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2) Public Offering (PO): </a:t>
            </a:r>
            <a:r>
              <a:rPr lang="th-TH" sz="25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เสนอขายแก่ประชาชนทั่วไป </a:t>
            </a:r>
          </a:p>
          <a:p>
            <a:pPr marL="628650" indent="-266700"/>
            <a:r>
              <a:rPr lang="th-TH" sz="25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	- เปิดเผยข้อมูลมากกว่า </a:t>
            </a:r>
            <a:r>
              <a:rPr lang="en-US" sz="25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PP</a:t>
            </a:r>
          </a:p>
          <a:p>
            <a:pPr marL="628650" indent="-266700"/>
            <a:r>
              <a:rPr lang="en-US" sz="25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	- </a:t>
            </a:r>
            <a:r>
              <a:rPr lang="th-TH" sz="25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เงินลงทุนขั้นต่ำจะกำหนดโดยผู้ออกหุ้นกู้</a:t>
            </a:r>
          </a:p>
          <a:p>
            <a:pPr marL="628650" indent="-266700"/>
            <a:r>
              <a:rPr lang="th-TH" sz="25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	- ต้องมีการจัดอันดับความน่าเชื่อถือจากสถาบันจัดอันดับที่ ก.ล.ต. เห็นชอบ</a:t>
            </a:r>
          </a:p>
          <a:p>
            <a:pPr marL="628650" indent="-266700"/>
            <a:r>
              <a:rPr lang="th-TH" sz="25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	- ต้องจัดให้มีผู้แทนถือหุ้นกู้</a:t>
            </a:r>
          </a:p>
          <a:p>
            <a:pPr marL="514350" indent="-514350"/>
            <a:endParaRPr lang="th-TH" sz="1000" b="1" dirty="0" smtClean="0">
              <a:solidFill>
                <a:srgbClr val="002060"/>
              </a:solidFill>
              <a:latin typeface="Cordia New" pitchFamily="34" charset="-34"/>
              <a:cs typeface="Cordia New" pitchFamily="34" charset="-34"/>
            </a:endParaRPr>
          </a:p>
          <a:p>
            <a:pPr marL="180975" indent="-180975">
              <a:buFont typeface="Wingdings" pitchFamily="2" charset="2"/>
              <a:buChar char="§"/>
            </a:pPr>
            <a:r>
              <a:rPr lang="th-TH" sz="25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ผู้ลงทุนสามารถซื้อผ่านผู้ประกันการจัดจำหน่าย </a:t>
            </a:r>
            <a:r>
              <a:rPr lang="en-US" sz="25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(Underwriter) </a:t>
            </a:r>
            <a:r>
              <a:rPr lang="th-TH" sz="25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หรือตัวแทนการจัดจำหน่าย </a:t>
            </a:r>
            <a:r>
              <a:rPr lang="en-US" sz="25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(Selling Agent)</a:t>
            </a:r>
            <a:endParaRPr lang="th-TH" sz="2500" b="1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  <a:p>
            <a:endParaRPr lang="en-US" b="1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7145" y="139363"/>
            <a:ext cx="665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การลงทุนผ่านตลาดแรก </a:t>
            </a:r>
            <a:r>
              <a:rPr lang="en-US" sz="3600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(Primary Market)</a:t>
            </a:r>
            <a:endParaRPr lang="th-TH" sz="3600" b="1" dirty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5</a:t>
            </a:fld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4381497" y="142853"/>
            <a:ext cx="5072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มูลค่าการซื้อขายปรับตัวเพิ่มขึ้น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97" t="2556" r="5077" b="9258"/>
          <a:stretch>
            <a:fillRect/>
          </a:stretch>
        </p:blipFill>
        <p:spPr bwMode="auto">
          <a:xfrm>
            <a:off x="721865" y="1000108"/>
            <a:ext cx="837453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0968" y="5500702"/>
            <a:ext cx="83582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solidFill>
                  <a:srgbClr val="254BB5"/>
                </a:solidFill>
                <a:latin typeface="Cordia New" pitchFamily="34" charset="-34"/>
                <a:cs typeface="Cordia New" pitchFamily="34" charset="-34"/>
              </a:rPr>
              <a:t> การซื้อขายตราสารหนี้ในตลาดรองเฉลี่ยวันละ </a:t>
            </a:r>
            <a:r>
              <a:rPr lang="en-US" sz="2000" b="1" dirty="0" smtClean="0">
                <a:solidFill>
                  <a:srgbClr val="254BB5"/>
                </a:solidFill>
                <a:latin typeface="Cordia New" pitchFamily="34" charset="-34"/>
                <a:cs typeface="Cordia New" pitchFamily="34" charset="-34"/>
              </a:rPr>
              <a:t>97</a:t>
            </a:r>
            <a:r>
              <a:rPr lang="th-TH" sz="2000" b="1" dirty="0" smtClean="0">
                <a:solidFill>
                  <a:srgbClr val="254BB5"/>
                </a:solidFill>
                <a:latin typeface="Cordia New" pitchFamily="34" charset="-34"/>
                <a:cs typeface="Cordia New" pitchFamily="34" charset="-34"/>
              </a:rPr>
              <a:t>,</a:t>
            </a:r>
            <a:r>
              <a:rPr lang="en-US" sz="2000" b="1" dirty="0" smtClean="0">
                <a:solidFill>
                  <a:srgbClr val="254BB5"/>
                </a:solidFill>
                <a:latin typeface="Cordia New" pitchFamily="34" charset="-34"/>
                <a:cs typeface="Cordia New" pitchFamily="34" charset="-34"/>
              </a:rPr>
              <a:t>136</a:t>
            </a:r>
            <a:r>
              <a:rPr lang="th-TH" sz="2000" b="1" dirty="0" smtClean="0">
                <a:solidFill>
                  <a:srgbClr val="254BB5"/>
                </a:solidFill>
                <a:latin typeface="Cordia New" pitchFamily="34" charset="-34"/>
                <a:cs typeface="Cordia New" pitchFamily="34" charset="-34"/>
              </a:rPr>
              <a:t> ล้านบาท เพิ่มขึ้น </a:t>
            </a:r>
            <a:r>
              <a:rPr lang="en-US" sz="2000" b="1" dirty="0" smtClean="0">
                <a:solidFill>
                  <a:srgbClr val="254BB5"/>
                </a:solidFill>
                <a:latin typeface="Cordia New" pitchFamily="34" charset="-34"/>
                <a:cs typeface="Cordia New" pitchFamily="34" charset="-34"/>
              </a:rPr>
              <a:t>20</a:t>
            </a:r>
            <a:r>
              <a:rPr lang="th-TH" sz="2000" b="1" dirty="0" smtClean="0">
                <a:solidFill>
                  <a:srgbClr val="254BB5"/>
                </a:solidFill>
                <a:latin typeface="Cordia New" pitchFamily="34" charset="-34"/>
                <a:cs typeface="Cordia New" pitchFamily="34" charset="-34"/>
              </a:rPr>
              <a:t>.1</a:t>
            </a:r>
            <a:r>
              <a:rPr lang="en-US" sz="2000" b="1" dirty="0" smtClean="0">
                <a:solidFill>
                  <a:srgbClr val="254BB5"/>
                </a:solidFill>
                <a:latin typeface="Cordia New" pitchFamily="34" charset="-34"/>
                <a:cs typeface="Cordia New" pitchFamily="34" charset="-34"/>
              </a:rPr>
              <a:t>0% </a:t>
            </a:r>
            <a:r>
              <a:rPr lang="th-TH" sz="2000" b="1" dirty="0" smtClean="0">
                <a:solidFill>
                  <a:srgbClr val="254BB5"/>
                </a:solidFill>
                <a:latin typeface="Cordia New" pitchFamily="34" charset="-34"/>
                <a:cs typeface="Cordia New" pitchFamily="34" charset="-34"/>
              </a:rPr>
              <a:t>เทียบกับสิ้นปีที่แล้ว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solidFill>
                  <a:srgbClr val="254BB5"/>
                </a:solidFill>
                <a:latin typeface="Cordia New" pitchFamily="34" charset="-34"/>
                <a:cs typeface="Cordia New" pitchFamily="34" charset="-34"/>
              </a:rPr>
              <a:t> กว่า </a:t>
            </a:r>
            <a:r>
              <a:rPr lang="en-US" sz="2000" b="1" dirty="0" smtClean="0">
                <a:solidFill>
                  <a:srgbClr val="254BB5"/>
                </a:solidFill>
                <a:latin typeface="Cordia New" pitchFamily="34" charset="-34"/>
                <a:cs typeface="Cordia New" pitchFamily="34" charset="-34"/>
              </a:rPr>
              <a:t>9</a:t>
            </a:r>
            <a:r>
              <a:rPr lang="th-TH" sz="2000" b="1" dirty="0" smtClean="0">
                <a:solidFill>
                  <a:srgbClr val="254BB5"/>
                </a:solidFill>
                <a:latin typeface="Cordia New" pitchFamily="34" charset="-34"/>
                <a:cs typeface="Cordia New" pitchFamily="34" charset="-34"/>
              </a:rPr>
              <a:t>4</a:t>
            </a:r>
            <a:r>
              <a:rPr lang="en-US" sz="2000" b="1" dirty="0" smtClean="0">
                <a:solidFill>
                  <a:srgbClr val="254BB5"/>
                </a:solidFill>
                <a:latin typeface="Cordia New" pitchFamily="34" charset="-34"/>
                <a:cs typeface="Cordia New" pitchFamily="34" charset="-34"/>
              </a:rPr>
              <a:t>%</a:t>
            </a:r>
            <a:r>
              <a:rPr lang="th-TH" sz="2000" b="1" dirty="0" smtClean="0">
                <a:solidFill>
                  <a:srgbClr val="254BB5"/>
                </a:solidFill>
                <a:latin typeface="Cordia New" pitchFamily="34" charset="-34"/>
                <a:cs typeface="Cordia New" pitchFamily="34" charset="-34"/>
              </a:rPr>
              <a:t> เป็นการซื้อขายตราสารหนี้ภาครัฐ (พันธบัตรรัฐบาล พันธบัตร ธปท. และพันธบัตรรัฐวิสาหกิจ) </a:t>
            </a:r>
            <a:endParaRPr lang="en-US" sz="2000" b="1" dirty="0" smtClean="0">
              <a:solidFill>
                <a:srgbClr val="254BB5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"/>
          <p:cNvSpPr txBox="1">
            <a:spLocks/>
          </p:cNvSpPr>
          <p:nvPr/>
        </p:nvSpPr>
        <p:spPr bwMode="auto">
          <a:xfrm>
            <a:off x="75946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6" tIns="47888" rIns="95776" bIns="47888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57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416C-92DF-4106-BF26-F24C6D96E79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th-TH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1826" y="974525"/>
            <a:ext cx="2808553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0000CC"/>
                </a:solidFill>
                <a:latin typeface="Calibri" pitchFamily="34" charset="0"/>
              </a:rPr>
              <a:t>Apr 2015</a:t>
            </a:r>
          </a:p>
          <a:p>
            <a:r>
              <a:rPr lang="th-TH" sz="1200" b="1" dirty="0" smtClean="0">
                <a:latin typeface="Calibri" pitchFamily="34" charset="0"/>
                <a:cs typeface="Calibri" pitchFamily="34" charset="0"/>
              </a:rPr>
              <a:t>ดอกเบี้ยออมทรัพย์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th-TH" sz="1200" b="1" dirty="0" smtClean="0">
                <a:latin typeface="Calibri" pitchFamily="34" charset="0"/>
                <a:cs typeface="Calibri" pitchFamily="34" charset="0"/>
              </a:rPr>
              <a:t>0.5 ถึง 0.625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%</a:t>
            </a:r>
            <a:endParaRPr lang="th-TH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3869" y="123825"/>
            <a:ext cx="8162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ตราสารหนี้ระยะยาวที่ออกในเดือนเม.ย. 59  </a:t>
            </a:r>
            <a:endParaRPr lang="en-US" sz="6600" b="1" dirty="0" smtClean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  <a:p>
            <a:endParaRPr lang="en-US" sz="28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9530" y="923907"/>
          <a:ext cx="6257614" cy="5669830"/>
        </p:xfrm>
        <a:graphic>
          <a:graphicData uri="http://schemas.openxmlformats.org/drawingml/2006/table">
            <a:tbl>
              <a:tblPr/>
              <a:tblGrid>
                <a:gridCol w="557212"/>
                <a:gridCol w="986328"/>
                <a:gridCol w="772295"/>
                <a:gridCol w="997296"/>
                <a:gridCol w="855786"/>
                <a:gridCol w="1160388"/>
                <a:gridCol w="928309"/>
              </a:tblGrid>
              <a:tr h="549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Rating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Issuer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Business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Sector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Issue Size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(THB mln)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Issue Term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(Yrs.)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Coupon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Distribution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AAA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ICBCTL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FIN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4,000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4.0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1.86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II/HNW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AAA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ICBCTL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FIN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2,000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10.0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2.74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II/HNW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AA+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CPF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FOOD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3,060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4.0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2.28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II/HNW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AA+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CPF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FOOD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2,500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15.0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3.73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II/HNW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AA+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LH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PROP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5,000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3.0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1.82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II/HNW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TISCO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BANK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5,000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3.0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II/HNW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SCC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CONMAT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25,000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3.0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PO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SCCC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CONMAT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2,000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10.0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2.70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II/HNW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A-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QH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PROP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3,400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3.0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1.96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II/HNW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A-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QH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PROP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  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600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5.0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2.22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II/HNW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BBB+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WHA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PROP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1,000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3.0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3.85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PO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BBB+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WHA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PROP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1,500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4.0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4.10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PO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BBB+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ASK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FIN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   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500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2.63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PP10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BBB+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THANI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FIN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   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200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3.0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PP10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BBB+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THANI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FIN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1,000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3.0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2.70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PP10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BBB+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TPIPL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CONMAT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1,600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5.0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4.35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PO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BBB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EP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ENERG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      496.80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5.0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5.10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II/HNW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BBB-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FNS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FIN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   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200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5.0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5.15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II/HNW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Non-rated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ACAP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PROF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   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157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5.40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II/HNW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Non-rated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CWTTH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PROP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        70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4.60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PP10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Non-rated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GCAP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FIN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   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200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3.0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5.25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II/HNW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Non-rated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GLAND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PROP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1,150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4.80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II/HNW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Non-rated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MIDA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COMM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   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700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5.10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II/HNW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Non-rated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PROP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     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104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4.75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PP10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10388" y="2643182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ส่วนใหญ่เสนอขายในรูปแบบ </a:t>
            </a:r>
            <a:r>
              <a:rPr lang="en-US" sz="20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PP10</a:t>
            </a:r>
            <a:r>
              <a:rPr lang="th-TH" sz="20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 และ </a:t>
            </a:r>
            <a:r>
              <a:rPr lang="en-US" sz="20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PP(II/HNW)</a:t>
            </a:r>
            <a:endParaRPr lang="en-US" sz="2000" b="1" dirty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51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452409" y="2928934"/>
            <a:ext cx="92155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520825" indent="-1520825" algn="ctr"/>
            <a:r>
              <a:rPr lang="th-TH" sz="4400" b="1" dirty="0" smtClean="0">
                <a:solidFill>
                  <a:srgbClr val="0070C0"/>
                </a:solidFill>
                <a:latin typeface="Cordia New" pitchFamily="34" charset="-34"/>
                <a:ea typeface="Arial" pitchFamily="34" charset="0"/>
                <a:cs typeface="Cordia New" pitchFamily="34" charset="-34"/>
              </a:rPr>
              <a:t>ช่องทางการลงทุนในตราสารหนี้</a:t>
            </a:r>
            <a:endParaRPr lang="th-TH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2" y="6172200"/>
            <a:ext cx="990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576178" y="71415"/>
            <a:ext cx="530786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ช่องทางการลงทุนในตลาดตราสารหนี้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5537" y="1295400"/>
            <a:ext cx="3780000" cy="1078420"/>
          </a:xfrm>
          <a:prstGeom prst="rect">
            <a:avLst/>
          </a:prstGeom>
          <a:solidFill>
            <a:srgbClr val="FFD96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การลงทุน</a:t>
            </a:r>
          </a:p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ในตลาดตราสารหนี้</a:t>
            </a:r>
            <a:endParaRPr lang="th-TH" sz="40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73594" y="3470712"/>
            <a:ext cx="2880001" cy="1014410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ลงทุนทางอ้อม</a:t>
            </a: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ผ่านกองทุนรวม</a:t>
            </a:r>
            <a:endParaRPr lang="th-TH" sz="36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2199" y="3481390"/>
            <a:ext cx="2880001" cy="101441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ลงทุนทางตรง</a:t>
            </a:r>
            <a:endParaRPr lang="th-TH" sz="40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066574" y="2981324"/>
            <a:ext cx="5976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833368" y="3203897"/>
            <a:ext cx="468000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794621" y="3214530"/>
            <a:ext cx="468000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725532" y="2689659"/>
            <a:ext cx="540000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2"/>
          <p:cNvSpPr txBox="1">
            <a:spLocks/>
          </p:cNvSpPr>
          <p:nvPr/>
        </p:nvSpPr>
        <p:spPr bwMode="auto">
          <a:xfrm>
            <a:off x="7594600" y="6363612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6" tIns="47888" rIns="95776" bIns="47888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57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8416C-92DF-4106-BF26-F24C6D96E79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th-TH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5100" y="5105400"/>
            <a:ext cx="2476500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ตลาดแรก</a:t>
            </a:r>
            <a:endParaRPr lang="th-TH" sz="36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9450" y="5105400"/>
            <a:ext cx="2476500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ตลาดรอง</a:t>
            </a:r>
            <a:endParaRPr lang="th-TH" sz="36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4" name="Elbow Connector 23"/>
          <p:cNvCxnSpPr>
            <a:stCxn id="13" idx="0"/>
          </p:cNvCxnSpPr>
          <p:nvPr/>
        </p:nvCxnSpPr>
        <p:spPr>
          <a:xfrm rot="5400000" flipH="1" flipV="1">
            <a:off x="2774950" y="3505200"/>
            <a:ext cx="228600" cy="2971800"/>
          </a:xfrm>
          <a:prstGeom prst="bentConnector2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222750" y="5029134"/>
            <a:ext cx="304800" cy="17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297360" y="4674940"/>
            <a:ext cx="360000" cy="17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90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15800" y="3010793"/>
            <a:ext cx="9555000" cy="38472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th-TH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ติดต่อผ่าน </a:t>
            </a:r>
            <a:r>
              <a:rPr lang="th-TH" sz="3200" b="1" kern="0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สาขาของสถาบันการเงินที่เป็นผู้ค้าตราสารหนี้</a:t>
            </a:r>
            <a:r>
              <a:rPr lang="th-TH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ordia New" pitchFamily="34" charset="-34"/>
              </a:rPr>
              <a:t>:</a:t>
            </a:r>
            <a:r>
              <a:rPr lang="en-US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ordia New" pitchFamily="34" charset="-34"/>
              </a:rPr>
              <a:t> </a:t>
            </a:r>
            <a:r>
              <a:rPr lang="en-US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ordia New" pitchFamily="34" charset="-34"/>
              </a:rPr>
              <a:t>Dealer</a:t>
            </a:r>
            <a:r>
              <a:rPr lang="th-TH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 (ธนาคาร บริษัทหลักทรัพย์)  โดย </a:t>
            </a:r>
            <a:r>
              <a:rPr lang="en-US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ordia New" pitchFamily="34" charset="-34"/>
              </a:rPr>
              <a:t>Dealer</a:t>
            </a:r>
            <a:r>
              <a:rPr lang="en-US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แต่ละแห่งอาจกำหนดวงเงินซื้อขายขั้นต่ำแตกต่างกัน (อาจเช็คราคาเบื้องต้นได้จาก </a:t>
            </a:r>
            <a:r>
              <a:rPr lang="en-US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ordia New" pitchFamily="34" charset="-34"/>
              </a:rPr>
              <a:t>Website</a:t>
            </a:r>
            <a:r>
              <a:rPr lang="en-US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ของแต่ละสถาบัน)</a:t>
            </a:r>
          </a:p>
          <a:p>
            <a:pPr marL="514350" indent="-514350">
              <a:buFontTx/>
              <a:buAutoNum type="arabicPeriod"/>
              <a:defRPr/>
            </a:pPr>
            <a:endParaRPr lang="th-TH" sz="18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  <a:p>
            <a:pPr marL="514350" indent="-514350">
              <a:defRPr/>
            </a:pPr>
            <a:r>
              <a:rPr lang="en-US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ordia New" pitchFamily="34" charset="-34"/>
              </a:rPr>
              <a:t>2.	</a:t>
            </a:r>
            <a:r>
              <a:rPr lang="th-TH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เปรียบเทียบรายชื่อและราคาของพันธบัตร</a:t>
            </a:r>
            <a:r>
              <a:rPr lang="en-US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 /</a:t>
            </a:r>
            <a:r>
              <a:rPr lang="th-TH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 หุ้นกู้ที่มีการเสนอซื้อ เสนอขายได้จาก </a:t>
            </a:r>
            <a:r>
              <a:rPr lang="en-US" kern="0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ordia New" pitchFamily="34" charset="-34"/>
              </a:rPr>
              <a:t>www.thaibond.com/bondmart</a:t>
            </a:r>
            <a:r>
              <a:rPr lang="en-US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ที่เป็นหน้าจอรวบรวมราคาจากหลายๆสถาบันและ </a:t>
            </a:r>
            <a:r>
              <a:rPr lang="en-US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ordia New" pitchFamily="34" charset="-34"/>
              </a:rPr>
              <a:t>update</a:t>
            </a:r>
            <a:r>
              <a:rPr lang="en-US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ทุกวัน</a:t>
            </a:r>
          </a:p>
        </p:txBody>
      </p:sp>
      <p:pic>
        <p:nvPicPr>
          <p:cNvPr id="5939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5892" y="969963"/>
            <a:ext cx="2920206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22065" y="149195"/>
            <a:ext cx="730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การลงทุนผ่านตลาดรอง </a:t>
            </a:r>
            <a:r>
              <a:rPr lang="en-US" sz="3600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(Secondary Market)</a:t>
            </a:r>
            <a:endParaRPr lang="th-TH" sz="3600" b="1" dirty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20" y="142852"/>
            <a:ext cx="8915400" cy="654031"/>
          </a:xfrm>
        </p:spPr>
        <p:txBody>
          <a:bodyPr/>
          <a:lstStyle/>
          <a:p>
            <a:pPr algn="r"/>
            <a:r>
              <a:rPr lang="th-TH" sz="32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ตรวจสอบราคาและวิธีการซื้อขายตราสารหนี้ในตลาดรอง</a:t>
            </a:r>
            <a:endParaRPr lang="en-US" sz="32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9B00D-2B21-4089-9116-0D8CE09FBED9}" type="slidenum">
              <a:rPr lang="en-US" smtClean="0"/>
              <a:pPr>
                <a:defRPr/>
              </a:pPr>
              <a:t>54</a:t>
            </a:fld>
            <a:endParaRPr lang="th-T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25" y="902757"/>
            <a:ext cx="7858180" cy="589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810520" y="3786190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00FF"/>
                </a:solidFill>
              </a:rPr>
              <a:t>กำหนดซื้อขายขั้นต่ำ</a:t>
            </a:r>
            <a:r>
              <a:rPr lang="en-US" sz="2000" b="1" dirty="0" smtClean="0">
                <a:solidFill>
                  <a:srgbClr val="0000FF"/>
                </a:solidFill>
              </a:rPr>
              <a:t/>
            </a:r>
            <a:br>
              <a:rPr lang="en-US" sz="2000" b="1" dirty="0" smtClean="0">
                <a:solidFill>
                  <a:srgbClr val="0000FF"/>
                </a:solidFill>
              </a:rPr>
            </a:br>
            <a:r>
              <a:rPr lang="th-TH" sz="2000" b="1" dirty="0" smtClean="0">
                <a:solidFill>
                  <a:srgbClr val="0000FF"/>
                </a:solidFill>
              </a:rPr>
              <a:t> 1 ล้านบาท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5CF41-1BC4-4ACC-AB36-E32FD6D5DB19}" type="slidenum">
              <a:rPr lang="en-US" smtClean="0"/>
              <a:pPr>
                <a:defRPr/>
              </a:pPr>
              <a:t>55</a:t>
            </a:fld>
            <a:endParaRPr lang="th-TH" dirty="0"/>
          </a:p>
        </p:txBody>
      </p:sp>
      <p:sp>
        <p:nvSpPr>
          <p:cNvPr id="15" name="TextBox 14"/>
          <p:cNvSpPr txBox="1"/>
          <p:nvPr/>
        </p:nvSpPr>
        <p:spPr>
          <a:xfrm>
            <a:off x="2604615" y="149195"/>
            <a:ext cx="721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การลงทุนทางอ้อมผ่านกองทุนรวมตราสารหนี้</a:t>
            </a:r>
            <a:endParaRPr lang="th-TH" sz="3600" b="1" dirty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094" y="1698172"/>
            <a:ext cx="905476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spcBef>
                <a:spcPts val="600"/>
              </a:spcBef>
              <a:buFont typeface="Wingdings" pitchFamily="2" charset="2"/>
              <a:buChar char="§"/>
            </a:pPr>
            <a:r>
              <a:rPr lang="th-TH" sz="32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ซื้อกองทุนรวมตราสารหนี้ / กองทุนผสมที่มีสัดส่วนการลงทุนในตราสารหนี้ ผ่านบริษัทหลักทรัพย์จัดการกองทุนรวม</a:t>
            </a:r>
          </a:p>
          <a:p>
            <a:pPr marL="354013" indent="-354013">
              <a:spcBef>
                <a:spcPts val="600"/>
              </a:spcBef>
              <a:buFont typeface="Wingdings" pitchFamily="2" charset="2"/>
              <a:buChar char="§"/>
            </a:pPr>
            <a:r>
              <a:rPr lang="th-TH" sz="32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ได้รับประโยชน์ทางด้านภาษี</a:t>
            </a:r>
          </a:p>
          <a:p>
            <a:pPr marL="354013" indent="-354013">
              <a:spcBef>
                <a:spcPts val="600"/>
              </a:spcBef>
              <a:buFont typeface="Wingdings" pitchFamily="2" charset="2"/>
              <a:buChar char="§"/>
            </a:pPr>
            <a:r>
              <a:rPr lang="th-TH" sz="32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ผู้ลงทุนที่ขาดความเข้าใจในเรื่องของตราสารหนี้ สามารถเข้าร่วมลงทุนได้</a:t>
            </a:r>
          </a:p>
          <a:p>
            <a:pPr marL="354013" indent="-354013">
              <a:spcBef>
                <a:spcPts val="600"/>
              </a:spcBef>
              <a:buFont typeface="Wingdings" pitchFamily="2" charset="2"/>
              <a:buChar char="§"/>
            </a:pPr>
            <a:r>
              <a:rPr lang="th-TH" sz="32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มีความเสี่ยงในกรณีที่ราคาพันธบัตรเปลี่ยนแปลง </a:t>
            </a:r>
            <a:r>
              <a:rPr lang="en-US" sz="32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NAV </a:t>
            </a:r>
            <a:r>
              <a:rPr lang="th-TH" sz="32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ของกองทุนรวมและราคาซื้อขายของหน่วยลงทุนก็จะปรับตัวด้วย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01385" y="6213577"/>
            <a:ext cx="2311400" cy="476250"/>
          </a:xfrm>
        </p:spPr>
        <p:txBody>
          <a:bodyPr/>
          <a:lstStyle/>
          <a:p>
            <a:pPr>
              <a:defRPr/>
            </a:pPr>
            <a:fld id="{75BEAC90-50E5-42CB-B124-E160980462AC}" type="slidenum">
              <a:rPr lang="en-US" smtClean="0"/>
              <a:pPr>
                <a:defRPr/>
              </a:pPr>
              <a:t>56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268794" y="149195"/>
            <a:ext cx="734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การลงทุนทางอ้อมผ่านกองทุนรวมตราสารหนี้</a:t>
            </a:r>
            <a:endParaRPr lang="th-TH" sz="3600" b="1" dirty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5634"/>
          <a:stretch>
            <a:fillRect/>
          </a:stretch>
        </p:blipFill>
        <p:spPr bwMode="auto">
          <a:xfrm>
            <a:off x="165100" y="1143000"/>
            <a:ext cx="933316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6654" y="626336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latin typeface="Cordia New" pitchFamily="34" charset="-34"/>
                <a:cs typeface="Cordia New" pitchFamily="34" charset="-34"/>
              </a:rPr>
              <a:t>ข้อมูลรวบรวมจากสมาคมบริษัทจัดการลงทุน </a:t>
            </a:r>
            <a:br>
              <a:rPr lang="th-TH" sz="1400" b="1" dirty="0" smtClean="0">
                <a:latin typeface="Cordia New" pitchFamily="34" charset="-34"/>
                <a:cs typeface="Cordia New" pitchFamily="34" charset="-34"/>
              </a:rPr>
            </a:br>
            <a:r>
              <a:rPr lang="th-TH" sz="1400" b="1" dirty="0" smtClean="0">
                <a:latin typeface="Cordia New" pitchFamily="34" charset="-34"/>
                <a:cs typeface="Cordia New" pitchFamily="34" charset="-34"/>
              </a:rPr>
              <a:t>ณ ธ.ค. 2558</a:t>
            </a: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57</a:t>
            </a:fld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1077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453330" y="1571612"/>
            <a:ext cx="389850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0000FF"/>
                </a:solidFill>
              </a:rPr>
              <a:t>TH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58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268794" y="149195"/>
            <a:ext cx="734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ดอกเบี้ยจากการลงทุน</a:t>
            </a:r>
            <a:endParaRPr lang="th-TH" sz="3600" b="1" dirty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990600"/>
            <a:ext cx="8339167" cy="515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6707" y="3395662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Policy rate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95414" y="3557588"/>
            <a:ext cx="7572428" cy="1588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59</a:t>
            </a:fld>
            <a:endParaRPr lang="th-TH"/>
          </a:p>
        </p:txBody>
      </p:sp>
      <p:pic>
        <p:nvPicPr>
          <p:cNvPr id="1026" name="Picture 2" descr="C:\Users\sirinart\AppData\Local\Temp\notesFCBCEE\Face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9906000" cy="642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9B00D-2B21-4089-9116-0D8CE09FBED9}" type="slidenum">
              <a:rPr lang="en-US" smtClean="0"/>
              <a:pPr>
                <a:defRPr/>
              </a:pPr>
              <a:t>6</a:t>
            </a:fld>
            <a:endParaRPr lang="th-TH"/>
          </a:p>
        </p:txBody>
      </p:sp>
      <p:sp>
        <p:nvSpPr>
          <p:cNvPr id="31" name="Rectangle 30"/>
          <p:cNvSpPr/>
          <p:nvPr/>
        </p:nvSpPr>
        <p:spPr>
          <a:xfrm>
            <a:off x="4423820" y="71414"/>
            <a:ext cx="546014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ตราสารหนี้ของไทยประเภทต่าง ๆ </a:t>
            </a:r>
            <a:endParaRPr lang="en-US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6654" y="1409278"/>
            <a:ext cx="9572692" cy="4594267"/>
            <a:chOff x="166654" y="1409278"/>
            <a:chExt cx="9572692" cy="4594267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3952791" y="1409278"/>
              <a:ext cx="2434992" cy="846322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latin typeface="Cordia New" pitchFamily="34" charset="-34"/>
                  <a:ea typeface="Arial" pitchFamily="34" charset="0"/>
                  <a:cs typeface="Cordia New" pitchFamily="34" charset="-34"/>
                </a:rPr>
                <a:t>ประเภทของตราสารหนี้</a:t>
              </a:r>
              <a:b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latin typeface="Cordia New" pitchFamily="34" charset="-34"/>
                  <a:ea typeface="Arial" pitchFamily="34" charset="0"/>
                  <a:cs typeface="Cordia New" pitchFamily="34" charset="-34"/>
                </a:rPr>
              </a:b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latin typeface="Cordia New" pitchFamily="34" charset="-34"/>
                  <a:ea typeface="Arial" pitchFamily="34" charset="0"/>
                  <a:cs typeface="Cordia New" pitchFamily="34" charset="-34"/>
                </a:rPr>
                <a:t>แบ่งตามผู้ออก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7304354" y="2744624"/>
              <a:ext cx="2434992" cy="813605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rial" pitchFamily="34" charset="0"/>
                  <a:cs typeface="Cordia New" pitchFamily="34" charset="-34"/>
                </a:rPr>
                <a:t>ออกโดยต่างประเทศ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024357" y="2744624"/>
              <a:ext cx="2434992" cy="813605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rial" pitchFamily="34" charset="0"/>
                  <a:cs typeface="Cordia New" pitchFamily="34" charset="-34"/>
                </a:rPr>
                <a:t>ออกโดยเอกชน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66759" y="2744624"/>
              <a:ext cx="2434992" cy="813605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rial" pitchFamily="34" charset="0"/>
                  <a:cs typeface="Cordia New" pitchFamily="34" charset="-34"/>
                </a:rPr>
                <a:t>ออกโดยรัฐบาล</a:t>
              </a:r>
              <a:b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rial" pitchFamily="34" charset="0"/>
                  <a:cs typeface="Cordia New" pitchFamily="34" charset="-34"/>
                </a:rPr>
              </a:b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rial" pitchFamily="34" charset="0"/>
                  <a:cs typeface="Cordia New" pitchFamily="34" charset="-34"/>
                </a:rPr>
                <a:t>และหน่วยงานภาครัฐ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181287" y="4074804"/>
              <a:ext cx="2058189" cy="647441"/>
            </a:xfrm>
            <a:prstGeom prst="rect">
              <a:avLst/>
            </a:prstGeom>
            <a:solidFill>
              <a:srgbClr val="FBD4B4"/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rial" pitchFamily="34" charset="0"/>
                  <a:cs typeface="Cordia New" pitchFamily="34" charset="-34"/>
                </a:rPr>
                <a:t>หุ้นกู้</a:t>
              </a:r>
              <a:br>
                <a:rPr kumimoji="0" lang="th-TH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rial" pitchFamily="34" charset="0"/>
                  <a:cs typeface="Cordia New" pitchFamily="34" charset="-34"/>
                </a:rPr>
              </a:b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7448350" y="4074804"/>
              <a:ext cx="2058189" cy="647441"/>
            </a:xfrm>
            <a:prstGeom prst="rect">
              <a:avLst/>
            </a:prstGeom>
            <a:solidFill>
              <a:srgbClr val="92CDDC"/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rial" pitchFamily="34" charset="0"/>
                  <a:cs typeface="Cordia New" pitchFamily="34" charset="-34"/>
                </a:rPr>
                <a:t>ตราสารหนี้ที่ออกโดยองค์กรต่างประเทศ</a:t>
              </a:r>
              <a:br>
                <a:rPr kumimoji="0" lang="th-TH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rial" pitchFamily="34" charset="0"/>
                  <a:cs typeface="Cordia New" pitchFamily="34" charset="-34"/>
                </a:rPr>
              </a:b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66654" y="5355049"/>
              <a:ext cx="1668452" cy="645719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rial" pitchFamily="34" charset="0"/>
                  <a:cs typeface="Cordia New" pitchFamily="34" charset="-34"/>
                </a:rPr>
                <a:t>ตั๋วเงินคลัง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881430" y="5357826"/>
              <a:ext cx="1668452" cy="64571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rial" pitchFamily="34" charset="0"/>
                  <a:cs typeface="Cordia New" pitchFamily="34" charset="-34"/>
                </a:rPr>
                <a:t>ตั๋วเงิน ธปท.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738818" y="5357826"/>
              <a:ext cx="1668452" cy="64571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rial" pitchFamily="34" charset="0"/>
                  <a:cs typeface="Cordia New" pitchFamily="34" charset="-34"/>
                </a:rPr>
                <a:t>พันธบัตร ธปท.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024042" y="5355049"/>
              <a:ext cx="1668452" cy="645719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rial" pitchFamily="34" charset="0"/>
                  <a:cs typeface="Cordia New" pitchFamily="34" charset="-34"/>
                </a:rPr>
                <a:t>พันธบัตรรัฐบาล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AutoShape 15"/>
            <p:cNvCxnSpPr>
              <a:cxnSpLocks noChangeShapeType="1"/>
            </p:cNvCxnSpPr>
            <p:nvPr/>
          </p:nvCxnSpPr>
          <p:spPr bwMode="auto">
            <a:xfrm flipV="1">
              <a:off x="1880806" y="2481171"/>
              <a:ext cx="6643631" cy="263453"/>
            </a:xfrm>
            <a:prstGeom prst="bentConnector3">
              <a:avLst>
                <a:gd name="adj1" fmla="val 251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9" name="AutoShape 16"/>
            <p:cNvCxnSpPr>
              <a:cxnSpLocks noChangeShapeType="1"/>
            </p:cNvCxnSpPr>
            <p:nvPr/>
          </p:nvCxnSpPr>
          <p:spPr bwMode="auto">
            <a:xfrm>
              <a:off x="5238405" y="2255600"/>
              <a:ext cx="0" cy="48902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AutoShape 17"/>
            <p:cNvCxnSpPr>
              <a:cxnSpLocks noChangeShapeType="1"/>
            </p:cNvCxnSpPr>
            <p:nvPr/>
          </p:nvCxnSpPr>
          <p:spPr bwMode="auto">
            <a:xfrm>
              <a:off x="8534784" y="2477727"/>
              <a:ext cx="0" cy="2522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" name="AutoShape 18"/>
            <p:cNvCxnSpPr>
              <a:cxnSpLocks noChangeShapeType="1"/>
            </p:cNvCxnSpPr>
            <p:nvPr/>
          </p:nvCxnSpPr>
          <p:spPr bwMode="auto">
            <a:xfrm>
              <a:off x="5238405" y="3558229"/>
              <a:ext cx="0" cy="48902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" name="AutoShape 19"/>
            <p:cNvCxnSpPr>
              <a:cxnSpLocks noChangeShapeType="1"/>
            </p:cNvCxnSpPr>
            <p:nvPr/>
          </p:nvCxnSpPr>
          <p:spPr bwMode="auto">
            <a:xfrm>
              <a:off x="8534784" y="3572866"/>
              <a:ext cx="0" cy="48902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" name="AutoShape 20"/>
            <p:cNvCxnSpPr>
              <a:cxnSpLocks noChangeShapeType="1"/>
            </p:cNvCxnSpPr>
            <p:nvPr/>
          </p:nvCxnSpPr>
          <p:spPr bwMode="auto">
            <a:xfrm flipV="1">
              <a:off x="1007346" y="5058019"/>
              <a:ext cx="7380000" cy="297031"/>
            </a:xfrm>
            <a:prstGeom prst="bentConnector3">
              <a:avLst>
                <a:gd name="adj1" fmla="val 83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4" name="AutoShape 21"/>
            <p:cNvCxnSpPr>
              <a:cxnSpLocks noChangeShapeType="1"/>
            </p:cNvCxnSpPr>
            <p:nvPr/>
          </p:nvCxnSpPr>
          <p:spPr bwMode="auto">
            <a:xfrm>
              <a:off x="1890290" y="3585780"/>
              <a:ext cx="0" cy="146449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" name="AutoShape 22"/>
            <p:cNvCxnSpPr>
              <a:cxnSpLocks noChangeShapeType="1"/>
            </p:cNvCxnSpPr>
            <p:nvPr/>
          </p:nvCxnSpPr>
          <p:spPr bwMode="auto">
            <a:xfrm>
              <a:off x="6524636" y="5058019"/>
              <a:ext cx="0" cy="29272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" name="AutoShape 23"/>
            <p:cNvCxnSpPr>
              <a:cxnSpLocks noChangeShapeType="1"/>
            </p:cNvCxnSpPr>
            <p:nvPr/>
          </p:nvCxnSpPr>
          <p:spPr bwMode="auto">
            <a:xfrm>
              <a:off x="2809860" y="5070933"/>
              <a:ext cx="0" cy="29272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" name="AutoShape 24"/>
            <p:cNvCxnSpPr>
              <a:cxnSpLocks noChangeShapeType="1"/>
            </p:cNvCxnSpPr>
            <p:nvPr/>
          </p:nvCxnSpPr>
          <p:spPr bwMode="auto">
            <a:xfrm>
              <a:off x="4740385" y="5062323"/>
              <a:ext cx="0" cy="29272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7596206" y="5355049"/>
              <a:ext cx="1668452" cy="64571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rial" pitchFamily="34" charset="0"/>
                  <a:cs typeface="Cordia New" pitchFamily="34" charset="-34"/>
                </a:rPr>
                <a:t>พันธบัตรรัฐวิสาหกิจ</a:t>
              </a:r>
              <a:endPara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AutoShape 22"/>
            <p:cNvCxnSpPr>
              <a:cxnSpLocks noChangeShapeType="1"/>
            </p:cNvCxnSpPr>
            <p:nvPr/>
          </p:nvCxnSpPr>
          <p:spPr bwMode="auto">
            <a:xfrm>
              <a:off x="8382024" y="5055242"/>
              <a:ext cx="0" cy="29272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60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3595678" y="2786058"/>
            <a:ext cx="26340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latin typeface="Calibri" pitchFamily="34" charset="0"/>
                <a:cs typeface="Cordia New" pitchFamily="34" charset="-34"/>
              </a:rPr>
              <a:t>Q &amp; A</a:t>
            </a:r>
            <a:endParaRPr lang="th-TH" sz="8000" dirty="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9092" y="210372"/>
            <a:ext cx="73581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th-TH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ตราสารหนี้ที่ออกโดยกระทรวงการคลัง</a:t>
            </a:r>
          </a:p>
        </p:txBody>
      </p:sp>
      <p:sp>
        <p:nvSpPr>
          <p:cNvPr id="16" name="Pentagon 15"/>
          <p:cNvSpPr/>
          <p:nvPr/>
        </p:nvSpPr>
        <p:spPr>
          <a:xfrm rot="10800000">
            <a:off x="6500858" y="1340851"/>
            <a:ext cx="2708691" cy="428628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6268684" y="1307815"/>
            <a:ext cx="332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ตั๋วเงินคลัง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(Treasury Bill)</a:t>
            </a:r>
            <a:endParaRPr lang="th-TH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58" y="1852633"/>
            <a:ext cx="3309926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ระยะสั้น อายุไม่เกิน 1 ปี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ปัจจุบันมีออก 3 ช่วงอายุ ได้แก่ 28 วัน 91 วัน และ 182 วัน</a:t>
            </a:r>
          </a:p>
          <a:p>
            <a:pPr marL="180975" indent="-18097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ผู้ซื้อได้ผลตอบแทนในรูปส่วนต่างจากราคาซื้อที่ต่ำกว่าราคาไถ่ถอน </a:t>
            </a:r>
            <a:r>
              <a:rPr lang="en-US" sz="2000" b="1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000" b="1" dirty="0" smtClean="0">
                <a:latin typeface="Cordia New" pitchFamily="34" charset="-34"/>
                <a:cs typeface="Cordia New" pitchFamily="34" charset="-34"/>
              </a:rPr>
            </a:b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(ราคาหน้าตั๋ว)</a:t>
            </a:r>
            <a:endParaRPr lang="en-US" sz="2000" b="1" dirty="0" smtClean="0">
              <a:latin typeface="Cordia New" pitchFamily="34" charset="-34"/>
              <a:cs typeface="Cordia New" pitchFamily="34" charset="-34"/>
            </a:endParaRPr>
          </a:p>
          <a:p>
            <a:pPr>
              <a:buFont typeface="Wingdings" pitchFamily="2" charset="2"/>
              <a:buChar char="ü"/>
            </a:pPr>
            <a:endParaRPr lang="th-TH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1467" r="7792" b="4674"/>
          <a:stretch>
            <a:fillRect/>
          </a:stretch>
        </p:blipFill>
        <p:spPr bwMode="auto">
          <a:xfrm>
            <a:off x="-1" y="871520"/>
            <a:ext cx="6453199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r="8792" b="5086"/>
          <a:stretch>
            <a:fillRect/>
          </a:stretch>
        </p:blipFill>
        <p:spPr bwMode="auto">
          <a:xfrm>
            <a:off x="9525" y="3871916"/>
            <a:ext cx="6800863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8</a:t>
            </a:fld>
            <a:endParaRPr lang="th-TH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596" y="1000108"/>
            <a:ext cx="814393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399092" y="142852"/>
            <a:ext cx="735811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ts val="3000"/>
              </a:lnSpc>
              <a:defRPr/>
            </a:pPr>
            <a:r>
              <a:rPr lang="th-TH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มูลค่าคงค้างตั๋วเงินคลัง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1100" y="5143512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      </a:t>
            </a:r>
            <a:r>
              <a:rPr lang="en-US" sz="32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TB            16           4    07    A</a:t>
            </a:r>
            <a:endParaRPr lang="th-TH" sz="2400" b="1" dirty="0" smtClean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Treasury Bill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  </a:t>
            </a:r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 ปีครบกำหนด  </a:t>
            </a:r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เดือน </a:t>
            </a:r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 วัน </a:t>
            </a:r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   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 รุ่น   </a:t>
            </a:r>
            <a:endParaRPr lang="en-US" sz="24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(ตั๋วเงินคลัง)</a:t>
            </a:r>
            <a:endParaRPr lang="en-US" sz="2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6310322" y="5214950"/>
            <a:ext cx="285752" cy="1214446"/>
          </a:xfrm>
          <a:prstGeom prst="rightBrac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38950" y="5286388"/>
            <a:ext cx="2212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การอ่านรุ่นตราสารหนี้</a:t>
            </a:r>
            <a:br>
              <a:rPr lang="th-TH" sz="2400" b="1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400" b="1" u="sng" dirty="0" smtClean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ระยะสั้น</a:t>
            </a:r>
            <a:endParaRPr lang="en-US" sz="2400" b="1" u="sng" dirty="0">
              <a:solidFill>
                <a:srgbClr val="7030A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33888" y="5903893"/>
            <a:ext cx="11191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 smtClean="0">
                <a:latin typeface="Cordia New" pitchFamily="34" charset="-34"/>
                <a:cs typeface="Cordia New" pitchFamily="34" charset="-34"/>
              </a:rPr>
              <a:t>เดือน 1 – 9</a:t>
            </a:r>
          </a:p>
          <a:p>
            <a:r>
              <a:rPr lang="th-TH" sz="1400" b="1" dirty="0" smtClean="0">
                <a:latin typeface="Cordia New" pitchFamily="34" charset="-34"/>
                <a:cs typeface="Cordia New" pitchFamily="34" charset="-34"/>
              </a:rPr>
              <a:t>เดือน 10 ใช้ </a:t>
            </a: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O</a:t>
            </a:r>
          </a:p>
          <a:p>
            <a:r>
              <a:rPr lang="th-TH" sz="1400" b="1" dirty="0" smtClean="0">
                <a:latin typeface="Cordia New" pitchFamily="34" charset="-34"/>
                <a:cs typeface="Cordia New" pitchFamily="34" charset="-34"/>
              </a:rPr>
              <a:t>เดือน </a:t>
            </a: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1</a:t>
            </a:r>
            <a:r>
              <a:rPr lang="th-TH" sz="1400" b="1" dirty="0" smtClean="0">
                <a:latin typeface="Cordia New" pitchFamily="34" charset="-34"/>
                <a:cs typeface="Cordia New" pitchFamily="34" charset="-34"/>
              </a:rPr>
              <a:t>1 ใช้ </a:t>
            </a: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N</a:t>
            </a:r>
          </a:p>
          <a:p>
            <a:r>
              <a:rPr lang="th-TH" sz="1400" b="1" dirty="0" smtClean="0">
                <a:latin typeface="Cordia New" pitchFamily="34" charset="-34"/>
                <a:cs typeface="Cordia New" pitchFamily="34" charset="-34"/>
              </a:rPr>
              <a:t>เดือน </a:t>
            </a: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12</a:t>
            </a:r>
            <a:r>
              <a:rPr lang="th-TH" sz="1400" b="1" dirty="0" smtClean="0">
                <a:latin typeface="Cordia New" pitchFamily="34" charset="-34"/>
                <a:cs typeface="Cordia New" pitchFamily="34" charset="-34"/>
              </a:rPr>
              <a:t> ใช้ </a:t>
            </a: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D</a:t>
            </a:r>
            <a:endParaRPr lang="en-US" sz="1400" b="1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7B4EC-FF7D-4A18-A64F-70EB7E518266}" type="slidenum">
              <a:rPr lang="en-US" smtClean="0"/>
              <a:pPr>
                <a:defRPr/>
              </a:pPr>
              <a:t>9</a:t>
            </a:fld>
            <a:endParaRPr lang="th-TH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5216" y="1071546"/>
          <a:ext cx="9572692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26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พันธบัตรรัฐบาล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(Government Bond)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ระยะยาว มีอายุตั้งแต่ 3 ปี – 50 ปี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ปัจจุบันมี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4 ประเภท คือ</a:t>
                      </a:r>
                      <a:endParaRPr lang="en-US" sz="2800" b="1" baseline="0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 </a:t>
                      </a:r>
                      <a:r>
                        <a:rPr lang="th-TH" sz="2400" b="1" u="sng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พันธบัตรดอกเบี้ยคงที่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จ่ายทุก 6 เดือน</a:t>
                      </a:r>
                      <a:endParaRPr lang="en-US" sz="2400" b="1" baseline="0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2400" b="1" baseline="0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- </a:t>
                      </a:r>
                      <a:r>
                        <a:rPr lang="th-TH" sz="2400" b="1" u="sng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พันธบัตรออมทรัพย์</a:t>
                      </a:r>
                      <a:r>
                        <a:rPr lang="th-TH" sz="2400" b="1" u="none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เพื่อส่งเสริมการออมของประชาชน ลักษณะทั่วไปเหมือนพันธบัตรเงินกู้ จำหน่ายให้กับประชาชน และมูลนิธิ/องค์กรไม่แสวงหากำไร</a:t>
                      </a:r>
                      <a:endParaRPr lang="en-US" sz="2400" b="1" baseline="0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2400" b="1" baseline="0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- </a:t>
                      </a:r>
                      <a:r>
                        <a:rPr lang="th-TH" sz="2400" b="1" u="sng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พันธบัตรรัฐบาลประเภทอัตราดอกเบี้ยแปรผันตามการเปลี่ยนแปลงของอัตราเงินเฟ้อ</a:t>
                      </a:r>
                      <a:r>
                        <a:rPr lang="th-TH" sz="2400" b="1" u="none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ผู้ลงทุนจะได้รับผลตอบแทนรวมเหนืออัตราเงินเฟ้อซึ่งผลตอบแทนประกอบด้วย ดอกเบี้ยที่แท้จริง (คงที่) และ ส่วนชดเชยเงินเฟ้อซึ่งจะผันแปรตามเงินเฟ้อในแต่ละช่วงเวลา</a:t>
                      </a:r>
                      <a:endParaRPr lang="en-US" sz="2400" b="1" baseline="0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th-TH" sz="2400" b="1" baseline="0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- </a:t>
                      </a:r>
                      <a:r>
                        <a:rPr lang="th-TH" sz="2400" b="1" u="sng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พันธบัตรรัฐบาลประเภทอัตราดอกเบี้ยลอยตัว</a:t>
                      </a:r>
                      <a:r>
                        <a:rPr lang="th-TH" sz="2400" b="1" u="none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ผู้ลงทุนได้รับผลตอบแทนที่อ้างอิงกับอัตราดอกเบี้ย เช่น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LBF 165A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ดอกเบี้ย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BIBOR (6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เดือน)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0.15%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09794" y="139463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ตราสารหนี้ที่ออกโดย</a:t>
            </a:r>
            <a:r>
              <a:rPr lang="th-TH" sz="3200" b="1" u="sng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กระทรวงการคลัง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haiBMA_white2">
  <a:themeElements>
    <a:clrScheme name="ThaiBMA_whi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aiBMA_white2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FF00">
            <a:alpha val="5098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ThaiBMA_whi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iBMA_whi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iBMA_whi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iBMA_whi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iBMA_whi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iBMA_whi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iBMA_whi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iBMA_whi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iBMA_whi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iBMA_whi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iBMA_whi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iBMA_whi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haiBMA_white2">
  <a:themeElements>
    <a:clrScheme name="ThaiBMA_whi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aiBMA_white2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iBMA_whi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iBMA_whi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iBMA_whi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iBMA_whi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iBMA_whi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iBMA_whi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iBMA_whi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iBMA_whi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iBMA_whi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iBMA_whi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iBMA_whi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iBMA_whi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ThaiBMA_white2">
  <a:themeElements>
    <a:clrScheme name="ThaiBMA_whi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aiBMA_white2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iBMA_whi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iBMA_whi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iBMA_whi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iBMA_whi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iBMA_whi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iBMA_whi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iBMA_whi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iBMA_whi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iBMA_whi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iBMA_whi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iBMA_whi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iBMA_whi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35735</TotalTime>
  <Words>2746</Words>
  <Application>Microsoft Office PowerPoint</Application>
  <PresentationFormat>A4 Paper (210x297 mm)</PresentationFormat>
  <Paragraphs>587</Paragraphs>
  <Slides>60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75" baseType="lpstr">
      <vt:lpstr>Arial</vt:lpstr>
      <vt:lpstr>Cordia New</vt:lpstr>
      <vt:lpstr>Wingdings</vt:lpstr>
      <vt:lpstr>Courier New</vt:lpstr>
      <vt:lpstr>Calibri</vt:lpstr>
      <vt:lpstr>Angsana New</vt:lpstr>
      <vt:lpstr>TH SarabunPSK</vt:lpstr>
      <vt:lpstr>Arial Unicode MS</vt:lpstr>
      <vt:lpstr>Tahoma</vt:lpstr>
      <vt:lpstr>Symbol</vt:lpstr>
      <vt:lpstr>AngsanaUPC</vt:lpstr>
      <vt:lpstr>CordiaUPC</vt:lpstr>
      <vt:lpstr>2_ThaiBMA_white2</vt:lpstr>
      <vt:lpstr>3_ThaiBMA_white2</vt:lpstr>
      <vt:lpstr>4_ThaiBMA_white2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ตรวจสอบปฏิทินการประมูลล่วงหน้า</vt:lpstr>
      <vt:lpstr>ตรวจสอบปฏิทินการประมูลล่วงหน้า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ตรวจสอบปฏิทินการประมูลล่วงหน้า</vt:lpstr>
      <vt:lpstr>ตรวจสอบปฏิทินการประมูลล่วงหน้า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Credit Risk – Transition Probability Matrix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ตรวจสอบราคาและวิธีการซื้อขายตราสารหนี้ในตลาดรอง</vt:lpstr>
      <vt:lpstr>Slide 55</vt:lpstr>
      <vt:lpstr>Slide 56</vt:lpstr>
      <vt:lpstr>Slide 57</vt:lpstr>
      <vt:lpstr>Slide 58</vt:lpstr>
      <vt:lpstr>Slide 59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Suchart Thanathitiphan</dc:creator>
  <cp:lastModifiedBy>sirinart</cp:lastModifiedBy>
  <cp:revision>3016</cp:revision>
  <dcterms:created xsi:type="dcterms:W3CDTF">2012-01-24T06:29:43Z</dcterms:created>
  <dcterms:modified xsi:type="dcterms:W3CDTF">2016-05-24T10:11:42Z</dcterms:modified>
</cp:coreProperties>
</file>